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5" r:id="rId1"/>
  </p:sldMasterIdLst>
  <p:notesMasterIdLst>
    <p:notesMasterId r:id="rId38"/>
  </p:notesMasterIdLst>
  <p:handoutMasterIdLst>
    <p:handoutMasterId r:id="rId39"/>
  </p:handoutMasterIdLst>
  <p:sldIdLst>
    <p:sldId id="563" r:id="rId2"/>
    <p:sldId id="622" r:id="rId3"/>
    <p:sldId id="654" r:id="rId4"/>
    <p:sldId id="655" r:id="rId5"/>
    <p:sldId id="656" r:id="rId6"/>
    <p:sldId id="657" r:id="rId7"/>
    <p:sldId id="658" r:id="rId8"/>
    <p:sldId id="659" r:id="rId9"/>
    <p:sldId id="660" r:id="rId10"/>
    <p:sldId id="661" r:id="rId11"/>
    <p:sldId id="662" r:id="rId12"/>
    <p:sldId id="663" r:id="rId13"/>
    <p:sldId id="664" r:id="rId14"/>
    <p:sldId id="665" r:id="rId15"/>
    <p:sldId id="666" r:id="rId16"/>
    <p:sldId id="667" r:id="rId17"/>
    <p:sldId id="668" r:id="rId18"/>
    <p:sldId id="669" r:id="rId19"/>
    <p:sldId id="685" r:id="rId20"/>
    <p:sldId id="670" r:id="rId21"/>
    <p:sldId id="671" r:id="rId22"/>
    <p:sldId id="672" r:id="rId23"/>
    <p:sldId id="687" r:id="rId24"/>
    <p:sldId id="688" r:id="rId25"/>
    <p:sldId id="689" r:id="rId26"/>
    <p:sldId id="690" r:id="rId27"/>
    <p:sldId id="691" r:id="rId28"/>
    <p:sldId id="692" r:id="rId29"/>
    <p:sldId id="693" r:id="rId30"/>
    <p:sldId id="694" r:id="rId31"/>
    <p:sldId id="695" r:id="rId32"/>
    <p:sldId id="696" r:id="rId33"/>
    <p:sldId id="697" r:id="rId34"/>
    <p:sldId id="698" r:id="rId35"/>
    <p:sldId id="699" r:id="rId36"/>
    <p:sldId id="624" r:id="rId37"/>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me (Wave)" id="{547DF844-3B7F-438B-B7CF-94333908B820}">
          <p14:sldIdLst>
            <p14:sldId id="563"/>
            <p14:sldId id="622"/>
            <p14:sldId id="654"/>
            <p14:sldId id="655"/>
            <p14:sldId id="656"/>
            <p14:sldId id="657"/>
            <p14:sldId id="658"/>
            <p14:sldId id="659"/>
            <p14:sldId id="660"/>
            <p14:sldId id="661"/>
            <p14:sldId id="662"/>
            <p14:sldId id="663"/>
            <p14:sldId id="664"/>
            <p14:sldId id="665"/>
            <p14:sldId id="666"/>
            <p14:sldId id="667"/>
            <p14:sldId id="668"/>
            <p14:sldId id="669"/>
            <p14:sldId id="685"/>
            <p14:sldId id="670"/>
            <p14:sldId id="671"/>
            <p14:sldId id="672"/>
            <p14:sldId id="687"/>
            <p14:sldId id="688"/>
            <p14:sldId id="689"/>
            <p14:sldId id="690"/>
            <p14:sldId id="691"/>
            <p14:sldId id="692"/>
            <p14:sldId id="693"/>
            <p14:sldId id="694"/>
            <p14:sldId id="695"/>
            <p14:sldId id="696"/>
            <p14:sldId id="697"/>
            <p14:sldId id="698"/>
            <p14:sldId id="699"/>
            <p14:sldId id="624"/>
          </p14:sldIdLst>
        </p14:section>
      </p14:sectionLst>
    </p:ext>
    <p:ext uri="{EFAFB233-063F-42B5-8137-9DF3F51BA10A}">
      <p15:sldGuideLst xmlns:p15="http://schemas.microsoft.com/office/powerpoint/2012/main">
        <p15:guide id="16" pos="2880" userDrawn="1">
          <p15:clr>
            <a:srgbClr val="A4A3A4"/>
          </p15:clr>
        </p15:guide>
        <p15:guide id="19" orient="horz" pos="1620">
          <p15:clr>
            <a:srgbClr val="A4A3A4"/>
          </p15:clr>
        </p15:guide>
      </p15:sldGuideLst>
    </p:ext>
    <p:ext uri="{2D200454-40CA-4A62-9FC3-DE9A4176ACB9}">
      <p15:notesGuideLst xmlns:p15="http://schemas.microsoft.com/office/powerpoint/2012/main">
        <p15:guide id="1" orient="horz" pos="3127">
          <p15:clr>
            <a:srgbClr val="A4A3A4"/>
          </p15:clr>
        </p15:guide>
        <p15:guide id="2" pos="3945">
          <p15:clr>
            <a:srgbClr val="A4A3A4"/>
          </p15:clr>
        </p15:guide>
        <p15:guide id="3" pos="1017">
          <p15:clr>
            <a:srgbClr val="A4A3A4"/>
          </p15:clr>
        </p15:guide>
        <p15:guide id="4" pos="253">
          <p15:clr>
            <a:srgbClr val="A4A3A4"/>
          </p15:clr>
        </p15:guide>
        <p15:guide id="5" orient="horz" pos="3224">
          <p15:clr>
            <a:srgbClr val="A4A3A4"/>
          </p15:clr>
        </p15:guide>
        <p15:guide id="6" pos="4120">
          <p15:clr>
            <a:srgbClr val="A4A3A4"/>
          </p15:clr>
        </p15:guide>
        <p15:guide id="7" pos="1062">
          <p15:clr>
            <a:srgbClr val="A4A3A4"/>
          </p15:clr>
        </p15:guide>
        <p15:guide id="8" pos="26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er McKenzie" initials="BMCK" lastIdx="1" clrIdx="0">
    <p:extLst>
      <p:ext uri="{19B8F6BF-5375-455C-9EA6-DF929625EA0E}">
        <p15:presenceInfo xmlns:p15="http://schemas.microsoft.com/office/powerpoint/2012/main" userId="Baker McKenz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7F7F7F"/>
    <a:srgbClr val="EE3135"/>
    <a:srgbClr val="C2C3C4"/>
    <a:srgbClr val="C3C4C5"/>
    <a:srgbClr val="E0E1E1"/>
    <a:srgbClr val="ECEDED"/>
    <a:srgbClr val="F2F3F3"/>
    <a:srgbClr val="000000"/>
    <a:srgbClr val="00B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074" autoAdjust="0"/>
  </p:normalViewPr>
  <p:slideViewPr>
    <p:cSldViewPr snapToObjects="1">
      <p:cViewPr varScale="1">
        <p:scale>
          <a:sx n="95" d="100"/>
          <a:sy n="95" d="100"/>
        </p:scale>
        <p:origin x="1046" y="67"/>
      </p:cViewPr>
      <p:guideLst>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Objects="1" showGuides="1">
      <p:cViewPr>
        <p:scale>
          <a:sx n="66" d="100"/>
          <a:sy n="66" d="100"/>
        </p:scale>
        <p:origin x="4164" y="330"/>
      </p:cViewPr>
      <p:guideLst>
        <p:guide orient="horz" pos="3127"/>
        <p:guide pos="3945"/>
        <p:guide pos="1017"/>
        <p:guide pos="253"/>
        <p:guide orient="horz" pos="3224"/>
        <p:guide pos="4120"/>
        <p:guide pos="1062"/>
        <p:guide pos="26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01651" y="240506"/>
            <a:ext cx="3886199" cy="281519"/>
          </a:xfrm>
          <a:prstGeom prst="rect">
            <a:avLst/>
          </a:prstGeom>
        </p:spPr>
        <p:txBody>
          <a:bodyPr vert="horz" lIns="0" tIns="0" rIns="0" bIns="0" rtlCol="0" anchor="ctr" anchorCtr="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921250" y="240506"/>
            <a:ext cx="1676400" cy="281519"/>
          </a:xfrm>
          <a:prstGeom prst="rect">
            <a:avLst/>
          </a:prstGeom>
        </p:spPr>
        <p:txBody>
          <a:bodyPr vert="horz" lIns="0" tIns="0" rIns="0" bIns="0" rtlCol="0" anchor="ctr" anchorCtr="0"/>
          <a:lstStyle>
            <a:lvl1pPr algn="r">
              <a:defRPr sz="1200"/>
            </a:lvl1pPr>
          </a:lstStyle>
          <a:p>
            <a:fld id="{E916BE89-9727-4AAE-A1F8-00861EB95A93}" type="datetime4">
              <a:rPr lang="en-GB" sz="1000" smtClean="0">
                <a:solidFill>
                  <a:srgbClr val="EE3135"/>
                </a:solidFill>
                <a:latin typeface="Arial" panose="020B0604020202020204" pitchFamily="34" charset="0"/>
                <a:cs typeface="Arial" panose="020B0604020202020204" pitchFamily="34" charset="0"/>
              </a:rPr>
              <a:t>18 September 2023</a:t>
            </a:fld>
            <a:endParaRPr lang="en-GB" sz="1000" dirty="0">
              <a:solidFill>
                <a:srgbClr val="EE3135"/>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501651" y="9779741"/>
            <a:ext cx="5410200" cy="221417"/>
          </a:xfrm>
          <a:prstGeom prst="rect">
            <a:avLst/>
          </a:prstGeom>
        </p:spPr>
        <p:txBody>
          <a:bodyPr vert="horz" lIns="0" tIns="0" rIns="0" bIns="0" rtlCol="0" anchor="ctr" anchorCtr="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6064250" y="9779741"/>
            <a:ext cx="567986" cy="221417"/>
          </a:xfrm>
          <a:prstGeom prst="rect">
            <a:avLst/>
          </a:prstGeom>
        </p:spPr>
        <p:txBody>
          <a:bodyPr vert="horz" lIns="0" tIns="0" rIns="0" bIns="0" rtlCol="0" anchor="ctr" anchorCtr="0"/>
          <a:lstStyle>
            <a:lvl1pPr algn="r">
              <a:defRPr sz="1200"/>
            </a:lvl1pPr>
          </a:lstStyle>
          <a:p>
            <a:fld id="{989AAED6-8892-497D-93D7-45C16BBF4208}" type="slidenum">
              <a:rPr lang="en-GB" sz="1000">
                <a:solidFill>
                  <a:srgbClr val="EE3135"/>
                </a:solidFill>
                <a:latin typeface="Arial" panose="020B0604020202020204" pitchFamily="34" charset="0"/>
                <a:cs typeface="Arial" panose="020B0604020202020204" pitchFamily="34" charset="0"/>
              </a:rPr>
              <a:t>‹#›</a:t>
            </a:fld>
            <a:endParaRPr lang="en-GB" sz="1000" dirty="0">
              <a:solidFill>
                <a:srgbClr val="EE31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8853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39700" y="100012"/>
            <a:ext cx="5162550" cy="281519"/>
          </a:xfrm>
          <a:prstGeom prst="rect">
            <a:avLst/>
          </a:prstGeom>
        </p:spPr>
        <p:txBody>
          <a:bodyPr vert="horz" lIns="0" tIns="0" rIns="0" bIns="0" rtlCol="0" anchor="ctr" anchorCtr="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5530850" y="100012"/>
            <a:ext cx="1428750" cy="281519"/>
          </a:xfrm>
          <a:prstGeom prst="rect">
            <a:avLst/>
          </a:prstGeom>
        </p:spPr>
        <p:txBody>
          <a:bodyPr vert="horz" lIns="0" tIns="0" rIns="0" bIns="0" rtlCol="0" anchor="ctr" anchorCtr="0"/>
          <a:lstStyle>
            <a:lvl1pPr algn="r">
              <a:defRPr sz="1000">
                <a:solidFill>
                  <a:srgbClr val="EE3135"/>
                </a:solidFill>
                <a:latin typeface="Arial" panose="020B0604020202020204" pitchFamily="34" charset="0"/>
                <a:cs typeface="Arial" panose="020B0604020202020204" pitchFamily="34" charset="0"/>
              </a:defRPr>
            </a:lvl1pPr>
          </a:lstStyle>
          <a:p>
            <a:fld id="{3DA30E63-9251-4E4C-9F85-4AE8E98F54FC}" type="datetime4">
              <a:rPr lang="en-GB" smtClean="0"/>
              <a:t>18 September 2023</a:t>
            </a:fld>
            <a:endParaRPr lang="en-GB" dirty="0"/>
          </a:p>
        </p:txBody>
      </p:sp>
      <p:sp>
        <p:nvSpPr>
          <p:cNvPr id="4" name="Slide Image Placeholder 3"/>
          <p:cNvSpPr>
            <a:spLocks noGrp="1" noRot="1" noChangeAspect="1"/>
          </p:cNvSpPr>
          <p:nvPr>
            <p:ph type="sldImg" idx="2"/>
          </p:nvPr>
        </p:nvSpPr>
        <p:spPr>
          <a:xfrm>
            <a:off x="139700" y="697706"/>
            <a:ext cx="6819900" cy="3836988"/>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txBody>
          <a:bodyPr vert="horz" lIns="94768" tIns="47384" rIns="94768" bIns="47384" rtlCol="0" anchor="ctr"/>
          <a:lstStyle/>
          <a:p>
            <a:endParaRPr lang="en-GB" dirty="0"/>
          </a:p>
        </p:txBody>
      </p:sp>
      <p:sp>
        <p:nvSpPr>
          <p:cNvPr id="5" name="Notes Placeholder 4"/>
          <p:cNvSpPr>
            <a:spLocks noGrp="1"/>
          </p:cNvSpPr>
          <p:nvPr>
            <p:ph type="body" sz="quarter" idx="3"/>
          </p:nvPr>
        </p:nvSpPr>
        <p:spPr>
          <a:xfrm>
            <a:off x="418903" y="4861442"/>
            <a:ext cx="6261496" cy="4605576"/>
          </a:xfrm>
          <a:prstGeom prst="rect">
            <a:avLst/>
          </a:prstGeom>
        </p:spPr>
        <p:txBody>
          <a:bodyPr vert="horz" lIns="0" tIns="0" rIns="0" bIns="0" rtlCol="0"/>
          <a:lstStyle/>
          <a:p>
            <a:pPr lvl="0"/>
            <a:r>
              <a:rPr lang="en-US" dirty="0"/>
              <a:t>Body Copy</a:t>
            </a:r>
          </a:p>
          <a:p>
            <a:pPr lvl="1"/>
            <a:r>
              <a:rPr lang="en-US" dirty="0"/>
              <a:t>Heading 1</a:t>
            </a:r>
          </a:p>
          <a:p>
            <a:pPr lvl="2"/>
            <a:r>
              <a:rPr lang="en-US" dirty="0"/>
              <a:t>Bullet 1</a:t>
            </a:r>
          </a:p>
          <a:p>
            <a:pPr lvl="3"/>
            <a:r>
              <a:rPr lang="en-US" dirty="0"/>
              <a:t>Bullet 2</a:t>
            </a:r>
          </a:p>
          <a:p>
            <a:pPr lvl="4"/>
            <a:r>
              <a:rPr lang="en-US" dirty="0"/>
              <a:t>Number Bullet</a:t>
            </a:r>
            <a:endParaRPr lang="en-GB" dirty="0"/>
          </a:p>
        </p:txBody>
      </p:sp>
      <p:sp>
        <p:nvSpPr>
          <p:cNvPr id="6" name="Footer Placeholder 5"/>
          <p:cNvSpPr>
            <a:spLocks noGrp="1"/>
          </p:cNvSpPr>
          <p:nvPr>
            <p:ph type="ftr" sz="quarter" idx="4"/>
          </p:nvPr>
        </p:nvSpPr>
        <p:spPr>
          <a:xfrm>
            <a:off x="418903" y="9721416"/>
            <a:ext cx="5721547" cy="279743"/>
          </a:xfrm>
          <a:prstGeom prst="rect">
            <a:avLst/>
          </a:prstGeom>
        </p:spPr>
        <p:txBody>
          <a:bodyPr vert="horz" lIns="0" tIns="0" rIns="0" bIns="0" rtlCol="0" anchor="ctr" anchorCtr="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6216650" y="9721416"/>
            <a:ext cx="463749" cy="279742"/>
          </a:xfrm>
          <a:prstGeom prst="rect">
            <a:avLst/>
          </a:prstGeom>
        </p:spPr>
        <p:txBody>
          <a:bodyPr vert="horz" lIns="0" tIns="0" rIns="0" bIns="0" rtlCol="0" anchor="ctr" anchorCtr="0"/>
          <a:lstStyle>
            <a:lvl1pPr algn="r">
              <a:defRPr sz="1000">
                <a:solidFill>
                  <a:srgbClr val="EE3135"/>
                </a:solidFill>
                <a:latin typeface="Arial" panose="020B0604020202020204" pitchFamily="34" charset="0"/>
                <a:cs typeface="Arial" panose="020B0604020202020204" pitchFamily="34" charset="0"/>
              </a:defRPr>
            </a:lvl1pPr>
          </a:lstStyle>
          <a:p>
            <a:fld id="{0E1052C4-EA6A-454A-96A6-0B3497FBD86B}" type="slidenum">
              <a:rPr lang="en-GB" smtClean="0"/>
              <a:pPr/>
              <a:t>‹#›</a:t>
            </a:fld>
            <a:endParaRPr lang="en-GB" dirty="0"/>
          </a:p>
        </p:txBody>
      </p:sp>
    </p:spTree>
    <p:extLst>
      <p:ext uri="{BB962C8B-B14F-4D97-AF65-F5344CB8AC3E}">
        <p14:creationId xmlns:p14="http://schemas.microsoft.com/office/powerpoint/2010/main" val="3769778868"/>
      </p:ext>
    </p:extLst>
  </p:cSld>
  <p:clrMap bg1="lt1" tx1="dk1" bg2="lt2" tx2="dk2" accent1="accent1" accent2="accent2" accent3="accent3" accent4="accent4" accent5="accent5" accent6="accent6" hlink="hlink" folHlink="folHlink"/>
  <p:hf hdr="0" ftr="0"/>
  <p:notesStyle>
    <a:lvl1pPr marL="0" algn="l" defTabSz="914400" rtl="0" eaLnBrk="1" latinLnBrk="0" hangingPunct="1">
      <a:spcAft>
        <a:spcPts val="0"/>
      </a:spcAft>
      <a:defRPr sz="10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defRPr sz="1100" kern="1200">
        <a:solidFill>
          <a:srgbClr val="EE3135"/>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358775" indent="-17621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spcAft>
        <a:spcPts val="300"/>
      </a:spcAft>
      <a:buClr>
        <a:srgbClr val="EE3135"/>
      </a:buClr>
      <a:buFont typeface="+mj-lt"/>
      <a:buAutoNum type="arabicPeriod"/>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696913"/>
            <a:ext cx="6823075" cy="3838575"/>
          </a:xfrm>
        </p:spPr>
      </p:sp>
      <p:sp>
        <p:nvSpPr>
          <p:cNvPr id="4" name="Slide Number Placeholder 3"/>
          <p:cNvSpPr>
            <a:spLocks noGrp="1"/>
          </p:cNvSpPr>
          <p:nvPr>
            <p:ph type="sldNum" sz="quarter" idx="5"/>
          </p:nvPr>
        </p:nvSpPr>
        <p:spPr/>
        <p:txBody>
          <a:bodyPr/>
          <a:lstStyle/>
          <a:p>
            <a:pPr>
              <a:defRPr/>
            </a:pPr>
            <a:fld id="{7FEC72DD-1D63-4ADC-A824-F0A4D73AE32F}" type="slidenum">
              <a:rPr lang="en-US" altLang="en-US" smtClean="0"/>
              <a:pPr>
                <a:defRPr/>
              </a:pPr>
              <a:t>6</a:t>
            </a:fld>
            <a:endParaRPr lang="en-US" altLang="en-US" dirty="0"/>
          </a:p>
        </p:txBody>
      </p:sp>
    </p:spTree>
    <p:extLst>
      <p:ext uri="{BB962C8B-B14F-4D97-AF65-F5344CB8AC3E}">
        <p14:creationId xmlns:p14="http://schemas.microsoft.com/office/powerpoint/2010/main" val="316982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696913"/>
            <a:ext cx="6823075" cy="3838575"/>
          </a:xfrm>
        </p:spPr>
      </p:sp>
      <p:sp>
        <p:nvSpPr>
          <p:cNvPr id="4" name="Slide Number Placeholder 3"/>
          <p:cNvSpPr>
            <a:spLocks noGrp="1"/>
          </p:cNvSpPr>
          <p:nvPr>
            <p:ph type="sldNum" sz="quarter" idx="5"/>
          </p:nvPr>
        </p:nvSpPr>
        <p:spPr/>
        <p:txBody>
          <a:bodyPr/>
          <a:lstStyle/>
          <a:p>
            <a:pPr>
              <a:defRPr/>
            </a:pPr>
            <a:fld id="{7FEC72DD-1D63-4ADC-A824-F0A4D73AE32F}" type="slidenum">
              <a:rPr lang="en-US" altLang="en-US" smtClean="0"/>
              <a:pPr>
                <a:defRPr/>
              </a:pPr>
              <a:t>10</a:t>
            </a:fld>
            <a:endParaRPr lang="en-US" altLang="en-US" dirty="0"/>
          </a:p>
        </p:txBody>
      </p:sp>
    </p:spTree>
    <p:extLst>
      <p:ext uri="{BB962C8B-B14F-4D97-AF65-F5344CB8AC3E}">
        <p14:creationId xmlns:p14="http://schemas.microsoft.com/office/powerpoint/2010/main" val="161281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696913"/>
            <a:ext cx="6823075" cy="3838575"/>
          </a:xfrm>
        </p:spPr>
      </p:sp>
      <p:sp>
        <p:nvSpPr>
          <p:cNvPr id="4" name="Slide Number Placeholder 3"/>
          <p:cNvSpPr>
            <a:spLocks noGrp="1"/>
          </p:cNvSpPr>
          <p:nvPr>
            <p:ph type="sldNum" sz="quarter" idx="5"/>
          </p:nvPr>
        </p:nvSpPr>
        <p:spPr/>
        <p:txBody>
          <a:bodyPr/>
          <a:lstStyle/>
          <a:p>
            <a:pPr>
              <a:defRPr/>
            </a:pPr>
            <a:fld id="{7FEC72DD-1D63-4ADC-A824-F0A4D73AE32F}" type="slidenum">
              <a:rPr lang="en-US" altLang="en-US" smtClean="0"/>
              <a:pPr>
                <a:defRPr/>
              </a:pPr>
              <a:t>11</a:t>
            </a:fld>
            <a:endParaRPr lang="en-US" altLang="en-US" dirty="0"/>
          </a:p>
        </p:txBody>
      </p:sp>
    </p:spTree>
    <p:extLst>
      <p:ext uri="{BB962C8B-B14F-4D97-AF65-F5344CB8AC3E}">
        <p14:creationId xmlns:p14="http://schemas.microsoft.com/office/powerpoint/2010/main" val="159510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696913"/>
            <a:ext cx="6823075" cy="3838575"/>
          </a:xfrm>
        </p:spPr>
      </p:sp>
      <p:sp>
        <p:nvSpPr>
          <p:cNvPr id="4" name="Slide Number Placeholder 3"/>
          <p:cNvSpPr>
            <a:spLocks noGrp="1"/>
          </p:cNvSpPr>
          <p:nvPr>
            <p:ph type="sldNum" sz="quarter" idx="5"/>
          </p:nvPr>
        </p:nvSpPr>
        <p:spPr/>
        <p:txBody>
          <a:bodyPr/>
          <a:lstStyle/>
          <a:p>
            <a:pPr>
              <a:defRPr/>
            </a:pPr>
            <a:fld id="{7FEC72DD-1D63-4ADC-A824-F0A4D73AE32F}" type="slidenum">
              <a:rPr lang="en-US" altLang="en-US" smtClean="0"/>
              <a:pPr>
                <a:defRPr/>
              </a:pPr>
              <a:t>14</a:t>
            </a:fld>
            <a:endParaRPr lang="en-US" altLang="en-US" dirty="0"/>
          </a:p>
        </p:txBody>
      </p:sp>
    </p:spTree>
    <p:extLst>
      <p:ext uri="{BB962C8B-B14F-4D97-AF65-F5344CB8AC3E}">
        <p14:creationId xmlns:p14="http://schemas.microsoft.com/office/powerpoint/2010/main" val="422246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696913"/>
            <a:ext cx="6823075" cy="3838575"/>
          </a:xfrm>
        </p:spPr>
      </p:sp>
      <p:sp>
        <p:nvSpPr>
          <p:cNvPr id="4" name="Slide Number Placeholder 3"/>
          <p:cNvSpPr>
            <a:spLocks noGrp="1"/>
          </p:cNvSpPr>
          <p:nvPr>
            <p:ph type="sldNum" sz="quarter" idx="5"/>
          </p:nvPr>
        </p:nvSpPr>
        <p:spPr/>
        <p:txBody>
          <a:bodyPr/>
          <a:lstStyle/>
          <a:p>
            <a:pPr>
              <a:defRPr/>
            </a:pPr>
            <a:fld id="{7FEC72DD-1D63-4ADC-A824-F0A4D73AE32F}" type="slidenum">
              <a:rPr lang="en-US" altLang="en-US" smtClean="0"/>
              <a:pPr>
                <a:defRPr/>
              </a:pPr>
              <a:t>15</a:t>
            </a:fld>
            <a:endParaRPr lang="en-US" altLang="en-US" dirty="0"/>
          </a:p>
        </p:txBody>
      </p:sp>
    </p:spTree>
    <p:extLst>
      <p:ext uri="{BB962C8B-B14F-4D97-AF65-F5344CB8AC3E}">
        <p14:creationId xmlns:p14="http://schemas.microsoft.com/office/powerpoint/2010/main" val="323816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696913"/>
            <a:ext cx="6823075" cy="3838575"/>
          </a:xfrm>
        </p:spPr>
      </p:sp>
      <p:sp>
        <p:nvSpPr>
          <p:cNvPr id="4" name="Slide Number Placeholder 3"/>
          <p:cNvSpPr>
            <a:spLocks noGrp="1"/>
          </p:cNvSpPr>
          <p:nvPr>
            <p:ph type="sldNum" sz="quarter" idx="5"/>
          </p:nvPr>
        </p:nvSpPr>
        <p:spPr/>
        <p:txBody>
          <a:bodyPr/>
          <a:lstStyle/>
          <a:p>
            <a:pPr>
              <a:defRPr/>
            </a:pPr>
            <a:fld id="{7FEC72DD-1D63-4ADC-A824-F0A4D73AE32F}" type="slidenum">
              <a:rPr lang="en-US" altLang="en-US" smtClean="0"/>
              <a:pPr>
                <a:defRPr/>
              </a:pPr>
              <a:t>16</a:t>
            </a:fld>
            <a:endParaRPr lang="en-US" altLang="en-US" dirty="0"/>
          </a:p>
        </p:txBody>
      </p:sp>
    </p:spTree>
    <p:extLst>
      <p:ext uri="{BB962C8B-B14F-4D97-AF65-F5344CB8AC3E}">
        <p14:creationId xmlns:p14="http://schemas.microsoft.com/office/powerpoint/2010/main" val="339608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696913"/>
            <a:ext cx="6823075" cy="3838575"/>
          </a:xfrm>
        </p:spPr>
      </p:sp>
      <p:sp>
        <p:nvSpPr>
          <p:cNvPr id="4" name="Date Placeholder 3"/>
          <p:cNvSpPr>
            <a:spLocks noGrp="1"/>
          </p:cNvSpPr>
          <p:nvPr>
            <p:ph type="dt" idx="10"/>
          </p:nvPr>
        </p:nvSpPr>
        <p:spPr/>
        <p:txBody>
          <a:bodyPr/>
          <a:lstStyle/>
          <a:p>
            <a:fld id="{3DA30E63-9251-4E4C-9F85-4AE8E98F54FC}" type="datetime4">
              <a:rPr lang="en-GB" smtClean="0"/>
              <a:t>18 September 2023</a:t>
            </a:fld>
            <a:endParaRPr lang="en-GB" dirty="0"/>
          </a:p>
        </p:txBody>
      </p:sp>
      <p:sp>
        <p:nvSpPr>
          <p:cNvPr id="5" name="Slide Number Placeholder 4"/>
          <p:cNvSpPr>
            <a:spLocks noGrp="1"/>
          </p:cNvSpPr>
          <p:nvPr>
            <p:ph type="sldNum" sz="quarter" idx="11"/>
          </p:nvPr>
        </p:nvSpPr>
        <p:spPr/>
        <p:txBody>
          <a:bodyPr/>
          <a:lstStyle/>
          <a:p>
            <a:fld id="{0E1052C4-EA6A-454A-96A6-0B3497FBD86B}" type="slidenum">
              <a:rPr lang="en-GB" smtClean="0"/>
              <a:pPr/>
              <a:t>25</a:t>
            </a:fld>
            <a:endParaRPr lang="en-GB" dirty="0"/>
          </a:p>
        </p:txBody>
      </p:sp>
    </p:spTree>
    <p:extLst>
      <p:ext uri="{BB962C8B-B14F-4D97-AF65-F5344CB8AC3E}">
        <p14:creationId xmlns:p14="http://schemas.microsoft.com/office/powerpoint/2010/main" val="1395024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719DFC77-C672-40B7-A8F3-04B5C2844C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ubtitle 2"/>
          <p:cNvSpPr>
            <a:spLocks noGrp="1"/>
          </p:cNvSpPr>
          <p:nvPr>
            <p:ph type="subTitle" idx="1" hasCustomPrompt="1"/>
          </p:nvPr>
        </p:nvSpPr>
        <p:spPr bwMode="gray">
          <a:xfrm>
            <a:off x="499989" y="3867895"/>
            <a:ext cx="8104262" cy="304055"/>
          </a:xfrm>
        </p:spPr>
        <p:txBody>
          <a:bodyPr/>
          <a:lstStyle>
            <a:lvl1pPr marL="0" indent="0" algn="l">
              <a:lnSpc>
                <a:spcPct val="90000"/>
              </a:lnSpc>
              <a:spcBef>
                <a:spcPts val="0"/>
              </a:spcBef>
              <a:spcAft>
                <a:spcPts val="0"/>
              </a:spcAft>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20" name="Title 1"/>
          <p:cNvSpPr>
            <a:spLocks noGrp="1"/>
          </p:cNvSpPr>
          <p:nvPr>
            <p:ph type="ctrTitle" hasCustomPrompt="1"/>
          </p:nvPr>
        </p:nvSpPr>
        <p:spPr bwMode="gray">
          <a:xfrm>
            <a:off x="499989" y="3153592"/>
            <a:ext cx="8104261" cy="553783"/>
          </a:xfrm>
        </p:spPr>
        <p:txBody>
          <a:bodyPr anchor="b" anchorCtr="0">
            <a:noAutofit/>
          </a:bodyPr>
          <a:lstStyle>
            <a:lvl1pPr marL="0" indent="0">
              <a:lnSpc>
                <a:spcPct val="90000"/>
              </a:lnSpc>
              <a:spcBef>
                <a:spcPts val="0"/>
              </a:spcBef>
              <a:spcAft>
                <a:spcPts val="0"/>
              </a:spcAft>
              <a:defRPr sz="3800" b="1" spc="-100" baseline="0">
                <a:solidFill>
                  <a:schemeClr val="bg1"/>
                </a:solidFill>
                <a:latin typeface="Arial" panose="020B0604020202020204" pitchFamily="34" charset="0"/>
                <a:cs typeface="Arial" panose="020B0604020202020204" pitchFamily="34" charset="0"/>
              </a:defRPr>
            </a:lvl1pPr>
          </a:lstStyle>
          <a:p>
            <a:r>
              <a:rPr lang="en-US" dirty="0"/>
              <a:t>Headline to go here…</a:t>
            </a:r>
            <a:endParaRPr lang="en-AU" dirty="0"/>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928" y="512064"/>
            <a:ext cx="2484837" cy="863600"/>
          </a:xfrm>
          <a:prstGeom prst="rect">
            <a:avLst/>
          </a:prstGeom>
        </p:spPr>
      </p:pic>
    </p:spTree>
    <p:extLst>
      <p:ext uri="{BB962C8B-B14F-4D97-AF65-F5344CB8AC3E}">
        <p14:creationId xmlns:p14="http://schemas.microsoft.com/office/powerpoint/2010/main" val="210891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1 Re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874C11-2136-4187-916E-DB9ECDB3CB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1" name="Text Placeholder 10"/>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4" name="Title 1"/>
          <p:cNvSpPr>
            <a:spLocks noGrp="1"/>
          </p:cNvSpPr>
          <p:nvPr>
            <p:ph type="ctrTitle" hasCustomPrompt="1"/>
          </p:nvPr>
        </p:nvSpPr>
        <p:spPr bwMode="gray">
          <a:xfrm>
            <a:off x="1437556" y="1501406"/>
            <a:ext cx="716669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312759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2 Red ">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C8E7C9-4C15-4C61-8799-32CDE466AB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968113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ub-divider Re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E4A0C6-847F-4731-8826-CE6F9929CC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1" name="Text Placeholder 10"/>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cxnSp>
        <p:nvCxnSpPr>
          <p:cNvPr id="7" name="Straight Connector 6"/>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2" name="Text Placeholder 9"/>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9" name="Title 1">
            <a:extLst>
              <a:ext uri="{FF2B5EF4-FFF2-40B4-BE49-F238E27FC236}">
                <a16:creationId xmlns:a16="http://schemas.microsoft.com/office/drawing/2014/main" id="{110A10DD-8048-4710-A637-1FC49AE024AE}"/>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101081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2 Hot Red">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3C87014-3F76-4D12-9F46-89C93E6B64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96E630C4-E33B-4A04-A3AA-5736EBD79FF6}"/>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35017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Hot Red 2">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A93CD14D-8BB9-46E7-9A93-8DC8D3CFE6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90FCD262-294D-4DBB-82E8-56AD43EF67F9}"/>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3070856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b-divider Hot Red">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C70202EF-B6C7-47EF-9022-C78D13FEB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CCEB2302-9790-422F-B94E-CC891F5FAB9C}"/>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257CA886-20DB-49A2-AE10-2AD023C37095}"/>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13090D84-5AE4-4242-B7C5-E16929D8CB5B}"/>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0D4674B7-2FB5-496F-94C4-46B7CE40A075}"/>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1873138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1 Dark Blue">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A28C7A0-1052-40B7-AE91-7DC2A67EA0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7DBB12A9-662D-4E4E-AEDF-8348412B2FDD}"/>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665114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2 Dark Blue">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1139F64-278D-4E30-95B5-D64A78C13A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5F880043-F474-4560-A6FE-512D63FEB3A0}"/>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6215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ub-divider Dark Blu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5C84D51-91F4-4FB5-9BA8-8677792C01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8228F13A-418B-4629-A66C-7AECB7906E88}"/>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C1791669-FFB4-46FF-B1DF-3D7664EA0803}"/>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D6C24E73-38DF-4386-B34C-D9EFABE122A7}"/>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D2C189B2-E9E3-462B-8ED2-6C24526B4DBC}"/>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617337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1 Blue">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6DA4091-9D82-4228-A950-E416043651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DC48718B-B17E-4DAA-AC42-3F02F3C76FC9}"/>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82769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707904" y="1158090"/>
            <a:ext cx="4896347" cy="304055"/>
          </a:xfrm>
        </p:spPr>
        <p:txBody>
          <a:bodyPr/>
          <a:lstStyle>
            <a:lvl1pPr marL="0" indent="0" algn="l">
              <a:lnSpc>
                <a:spcPct val="90000"/>
              </a:lnSpc>
              <a:spcBef>
                <a:spcPts val="0"/>
              </a:spcBef>
              <a:spcAft>
                <a:spcPts val="0"/>
              </a:spcAft>
              <a:buNone/>
              <a:defRPr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20" name="Title 1"/>
          <p:cNvSpPr>
            <a:spLocks noGrp="1"/>
          </p:cNvSpPr>
          <p:nvPr>
            <p:ph type="ctrTitle" hasCustomPrompt="1"/>
          </p:nvPr>
        </p:nvSpPr>
        <p:spPr bwMode="gray">
          <a:xfrm>
            <a:off x="3707904" y="474267"/>
            <a:ext cx="4896346" cy="553783"/>
          </a:xfrm>
        </p:spPr>
        <p:txBody>
          <a:bodyPr anchor="b" anchorCtr="0">
            <a:noAutofit/>
          </a:bodyPr>
          <a:lstStyle>
            <a:lvl1pPr>
              <a:lnSpc>
                <a:spcPct val="90000"/>
              </a:lnSpc>
              <a:spcBef>
                <a:spcPts val="0"/>
              </a:spcBef>
              <a:spcAft>
                <a:spcPts val="0"/>
              </a:spcAft>
              <a:defRPr sz="3800" b="1" spc="-100" baseline="0">
                <a:solidFill>
                  <a:schemeClr val="bg2"/>
                </a:solidFill>
                <a:latin typeface="Arial" panose="020B0604020202020204" pitchFamily="34" charset="0"/>
                <a:cs typeface="Arial" panose="020B0604020202020204" pitchFamily="34" charset="0"/>
              </a:defRPr>
            </a:lvl1pPr>
          </a:lstStyle>
          <a:p>
            <a:r>
              <a:rPr lang="en-US" dirty="0"/>
              <a:t>Headline to go here…</a:t>
            </a:r>
            <a:endParaRPr lang="en-AU" dirty="0"/>
          </a:p>
        </p:txBody>
      </p:sp>
      <p:pic>
        <p:nvPicPr>
          <p:cNvPr id="8" name="Picture 7" descr="Background pattern&#10;&#10;Description automatically generated">
            <a:extLst>
              <a:ext uri="{FF2B5EF4-FFF2-40B4-BE49-F238E27FC236}">
                <a16:creationId xmlns:a16="http://schemas.microsoft.com/office/drawing/2014/main" id="{93721181-D56E-4CD1-9F01-035D2571CB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5988"/>
          <a:stretch/>
        </p:blipFill>
        <p:spPr>
          <a:xfrm>
            <a:off x="0" y="1851024"/>
            <a:ext cx="9144000" cy="3292476"/>
          </a:xfrm>
          <a:prstGeom prst="rect">
            <a:avLst/>
          </a:prstGeom>
        </p:spPr>
      </p:pic>
    </p:spTree>
    <p:extLst>
      <p:ext uri="{BB962C8B-B14F-4D97-AF65-F5344CB8AC3E}">
        <p14:creationId xmlns:p14="http://schemas.microsoft.com/office/powerpoint/2010/main" val="3676458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2 Blue">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6F573629-7D98-4FF6-A964-39868E480E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 name="Title 1">
            <a:extLst>
              <a:ext uri="{FF2B5EF4-FFF2-40B4-BE49-F238E27FC236}">
                <a16:creationId xmlns:a16="http://schemas.microsoft.com/office/drawing/2014/main" id="{4A3405FF-C005-49BC-BD53-A9CF75A5FE58}"/>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2566947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ub-divider Blue">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F4F1487E-DC83-4A07-9C4F-0DA5C3F278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cxnSp>
        <p:nvCxnSpPr>
          <p:cNvPr id="8" name="Straight Connector 7">
            <a:extLst>
              <a:ext uri="{FF2B5EF4-FFF2-40B4-BE49-F238E27FC236}">
                <a16:creationId xmlns:a16="http://schemas.microsoft.com/office/drawing/2014/main" id="{82A9C8C5-F2CF-47CF-A29E-B678E9C80551}"/>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805D0B71-8688-41C3-B878-8DF76A87CAF3}"/>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CA93024F-739C-46D0-88D6-35BB67BF11BE}"/>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C6770E74-216A-426C-9B8D-437D74451C2B}"/>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4272523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1 Dark Violet">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9CD9920-4727-4F1C-97F9-7CEE72D12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E4D32239-B0AF-45B6-9B2C-3B9219897BBB}"/>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2169665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2 Dark Violet">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3E71960A-7516-452E-AE36-1F7CFD745E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D2DDFE70-03BA-4052-9FD5-CDE49FC2BF7A}"/>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4113559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ub-divider Dark Violet">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762FBF8-A085-4538-B4BD-FBDB6E41C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510B60F9-22C9-41F9-9288-29E1F4709EC8}"/>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3B33BD48-926A-4709-8E2E-9B95B282B7FB}"/>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47FEABB2-EC60-4919-953E-0751B5745EB6}"/>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8535671E-FAE4-4155-A14F-2A9040E809F7}"/>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1121737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1 Violet">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0FFAC7A-0A43-405B-B816-ED72A6280B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737F2053-4729-467B-90EE-18ACA6CA49BA}"/>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92963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2 Violet">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5550C2E-6004-4F62-A241-03B170A217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FF85FAFD-8798-444A-A8E0-202306595B45}"/>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914692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ub-divider Violet">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1796524F-E965-4438-B1A9-5051D2AC36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B748AF97-0180-4C15-962E-191069313B42}"/>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DC6AEE0-7F2B-4C83-9CEF-B04BB04667E2}"/>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2A419A91-6B2E-48BF-8545-CA92E5EA6010}"/>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E28CE94F-C748-478E-A8D7-5E223F0D21AC}"/>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664360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1 Burnt Orange">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A5BE18E-7C81-4F0F-89E7-175060CE3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752618D6-21E7-40F1-922A-9D6A5EA33C44}"/>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3035584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2 Burnt Orange">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29B3DFE-7F31-47D8-A2DD-9B2009F5C0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514F232F-A3F4-4137-AF01-3E98FE0A7B26}"/>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119574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image">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6736" y="633626"/>
            <a:ext cx="4251962" cy="453600"/>
          </a:xfrm>
          <a:prstGeom prst="rect">
            <a:avLst/>
          </a:prstGeom>
        </p:spPr>
        <p:txBody>
          <a:bodyPr vert="horz" lIns="0" tIns="0" rIns="0" bIns="0" rtlCol="0" anchor="t" anchorCtr="0">
            <a:noAutofit/>
          </a:bodyPr>
          <a:lstStyle>
            <a:lvl1pPr>
              <a:defRPr/>
            </a:lvl1pPr>
          </a:lstStyle>
          <a:p>
            <a:r>
              <a:rPr lang="en-US" dirty="0"/>
              <a:t>Agenda</a:t>
            </a:r>
            <a:endParaRPr lang="en-AU" dirty="0"/>
          </a:p>
        </p:txBody>
      </p:sp>
      <p:sp>
        <p:nvSpPr>
          <p:cNvPr id="14" name="Table Placeholder 5"/>
          <p:cNvSpPr>
            <a:spLocks noGrp="1"/>
          </p:cNvSpPr>
          <p:nvPr>
            <p:ph type="tbl" sz="quarter" idx="10"/>
          </p:nvPr>
        </p:nvSpPr>
        <p:spPr>
          <a:xfrm>
            <a:off x="566738" y="1495424"/>
            <a:ext cx="4251960" cy="2834640"/>
          </a:xfrm>
        </p:spPr>
        <p:txBody>
          <a:bodyPr>
            <a:noAutofit/>
          </a:bodyPr>
          <a:lstStyle>
            <a:lvl1pPr>
              <a:defRPr sz="1600"/>
            </a:lvl1pPr>
          </a:lstStyle>
          <a:p>
            <a:r>
              <a:rPr lang="en-US"/>
              <a:t>Click icon to add table</a:t>
            </a:r>
            <a:endParaRPr lang="en-GB" dirty="0"/>
          </a:p>
        </p:txBody>
      </p:sp>
      <p:pic>
        <p:nvPicPr>
          <p:cNvPr id="6" name="Picture 5" descr="Background pattern&#10;&#10;Description automatically generated">
            <a:extLst>
              <a:ext uri="{FF2B5EF4-FFF2-40B4-BE49-F238E27FC236}">
                <a16:creationId xmlns:a16="http://schemas.microsoft.com/office/drawing/2014/main" id="{080B0FD8-C7B8-420D-80EC-37A3D7E6B0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765"/>
          <a:stretch/>
        </p:blipFill>
        <p:spPr>
          <a:xfrm>
            <a:off x="6013514" y="0"/>
            <a:ext cx="3130485" cy="5143500"/>
          </a:xfrm>
          <a:prstGeom prst="rect">
            <a:avLst/>
          </a:prstGeom>
        </p:spPr>
      </p:pic>
    </p:spTree>
    <p:extLst>
      <p:ext uri="{BB962C8B-B14F-4D97-AF65-F5344CB8AC3E}">
        <p14:creationId xmlns:p14="http://schemas.microsoft.com/office/powerpoint/2010/main" val="4120223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ub-divider Burnt Orang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7555CCC-1F0F-4A63-A9FD-93038947A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D7085244-F54A-4F70-9B1A-E566582857FB}"/>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C8F7CA6F-2DEC-4496-BB19-F5F51CBCA98B}"/>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A1E4DBFB-670B-496A-99BA-1D089677782F}"/>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29E71A6F-C681-4060-97A8-5E0F736735CE}"/>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3659589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1 Orange">
    <p:bg>
      <p:bgPr>
        <a:solidFill>
          <a:schemeClr val="bg1"/>
        </a:solidFill>
        <a:effectLst/>
      </p:bgPr>
    </p:bg>
    <p:spTree>
      <p:nvGrpSpPr>
        <p:cNvPr id="1" name=""/>
        <p:cNvGrpSpPr/>
        <p:nvPr/>
      </p:nvGrpSpPr>
      <p:grpSpPr>
        <a:xfrm>
          <a:off x="0" y="0"/>
          <a:ext cx="0" cy="0"/>
          <a:chOff x="0" y="0"/>
          <a:chExt cx="0" cy="0"/>
        </a:xfrm>
      </p:grpSpPr>
      <p:pic>
        <p:nvPicPr>
          <p:cNvPr id="3" name="Picture 2" descr="A close up of a person's skin&#10;&#10;Description automatically generated with low confidence">
            <a:extLst>
              <a:ext uri="{FF2B5EF4-FFF2-40B4-BE49-F238E27FC236}">
                <a16:creationId xmlns:a16="http://schemas.microsoft.com/office/drawing/2014/main" id="{C419DB10-C2FD-4D5A-88FB-1D0F9339F7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8079E008-7CF0-4FAC-A6E4-A57CFA49ABBB}"/>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367656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2 Orange">
    <p:bg>
      <p:bgPr>
        <a:solidFill>
          <a:schemeClr val="bg1"/>
        </a:solidFill>
        <a:effectLst/>
      </p:bgPr>
    </p:bg>
    <p:spTree>
      <p:nvGrpSpPr>
        <p:cNvPr id="1" name=""/>
        <p:cNvGrpSpPr/>
        <p:nvPr/>
      </p:nvGrpSpPr>
      <p:grpSpPr>
        <a:xfrm>
          <a:off x="0" y="0"/>
          <a:ext cx="0" cy="0"/>
          <a:chOff x="0" y="0"/>
          <a:chExt cx="0" cy="0"/>
        </a:xfrm>
      </p:grpSpPr>
      <p:pic>
        <p:nvPicPr>
          <p:cNvPr id="5" name="Picture 4" descr="A close up of a person's skin&#10;&#10;Description automatically generated with low confidence">
            <a:extLst>
              <a:ext uri="{FF2B5EF4-FFF2-40B4-BE49-F238E27FC236}">
                <a16:creationId xmlns:a16="http://schemas.microsoft.com/office/drawing/2014/main" id="{79259FE4-C61E-4144-8848-4A994ABFB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0E79A997-1AE4-4499-9397-E38897978BF2}"/>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2759014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ub-divider Orange">
    <p:bg>
      <p:bgPr>
        <a:solidFill>
          <a:schemeClr val="bg1"/>
        </a:solidFill>
        <a:effectLst/>
      </p:bgPr>
    </p:bg>
    <p:spTree>
      <p:nvGrpSpPr>
        <p:cNvPr id="1" name=""/>
        <p:cNvGrpSpPr/>
        <p:nvPr/>
      </p:nvGrpSpPr>
      <p:grpSpPr>
        <a:xfrm>
          <a:off x="0" y="0"/>
          <a:ext cx="0" cy="0"/>
          <a:chOff x="0" y="0"/>
          <a:chExt cx="0" cy="0"/>
        </a:xfrm>
      </p:grpSpPr>
      <p:pic>
        <p:nvPicPr>
          <p:cNvPr id="9" name="Picture 8" descr="A close up of a person's skin&#10;&#10;Description automatically generated with low confidence">
            <a:extLst>
              <a:ext uri="{FF2B5EF4-FFF2-40B4-BE49-F238E27FC236}">
                <a16:creationId xmlns:a16="http://schemas.microsoft.com/office/drawing/2014/main" id="{6D2AA675-517D-40BA-AE30-B3AF1AC11C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C0232AD4-7A6A-47B9-A7BA-5394B50FD877}"/>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AC7B6399-534F-45FC-A25B-750CFBEC8C50}"/>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1AD152A1-4649-4BEA-8EE6-F1F271D12A48}"/>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9237F85B-8690-4377-B367-3A947CD5FF80}"/>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2675234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1 Dark Green">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EA88300-D290-4561-9F0E-7AE0DF048F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A4337A54-1D48-4131-8624-0881837C2DB1}"/>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2034943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2 Dark Green">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01A7C40-B07E-4A4B-9AC7-52A2257F2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5200E32F-2605-4C01-8055-8AA61D4CB684}"/>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536696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ub-divider Dark Green">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1742B421-C4D1-4FF6-847B-DC2CB42F1A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BD5495CB-F01A-4C8C-9A62-0E10981A232C}"/>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3CC53589-0761-42E0-A66F-3144AE0F652B}"/>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0F1E3EC5-B65F-41FF-BD86-9F016E2A16D8}"/>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FB9E56F5-9AE8-4528-8FC1-A31E5F072D3F}"/>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3561568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1 Green">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C37BE51-0033-4AD9-87D0-794819E8C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95B0A7DE-771E-4B17-9C5B-CAA5B267B668}"/>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2812207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2 Green">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F3C7F02-3D90-4112-82E7-C9B6B6F0BA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05FB9ABD-445B-4BD6-B61D-DCB021F1DCDA}"/>
              </a:ext>
            </a:extLst>
          </p:cNvPr>
          <p:cNvSpPr>
            <a:spLocks noGrp="1"/>
          </p:cNvSpPr>
          <p:nvPr>
            <p:ph type="ctrTitle" hasCustomPrompt="1"/>
          </p:nvPr>
        </p:nvSpPr>
        <p:spPr bwMode="gray">
          <a:xfrm>
            <a:off x="567047"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451748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ub-divider Green">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D67EC030-28ED-4977-8891-42AEF03215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F9FDE63B-CF01-44D9-951E-0608305676EB}"/>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A3778AE1-CE1E-4943-93E6-BFEB25F7A037}"/>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554A1B3E-9844-47C7-A9E0-4613E6C6D3C5}"/>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F754A186-24DC-47C1-AD0E-200710E9A955}"/>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314191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2 columns">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6738" y="633626"/>
            <a:ext cx="8037512" cy="453600"/>
          </a:xfrm>
          <a:prstGeom prst="rect">
            <a:avLst/>
          </a:prstGeom>
        </p:spPr>
        <p:txBody>
          <a:bodyPr vert="horz" lIns="0" tIns="0" rIns="0" bIns="0" rtlCol="0" anchor="t" anchorCtr="0">
            <a:noAutofit/>
          </a:bodyPr>
          <a:lstStyle>
            <a:lvl1pPr>
              <a:defRPr/>
            </a:lvl1pPr>
          </a:lstStyle>
          <a:p>
            <a:r>
              <a:rPr lang="en-US" dirty="0"/>
              <a:t>Agenda</a:t>
            </a:r>
            <a:endParaRPr lang="en-AU" dirty="0"/>
          </a:p>
        </p:txBody>
      </p:sp>
      <p:sp>
        <p:nvSpPr>
          <p:cNvPr id="6" name="Table Placeholder 5"/>
          <p:cNvSpPr>
            <a:spLocks noGrp="1"/>
          </p:cNvSpPr>
          <p:nvPr>
            <p:ph type="tbl" sz="quarter" idx="10"/>
          </p:nvPr>
        </p:nvSpPr>
        <p:spPr>
          <a:xfrm>
            <a:off x="567045" y="1495424"/>
            <a:ext cx="3813048" cy="2834640"/>
          </a:xfrm>
        </p:spPr>
        <p:txBody>
          <a:bodyPr>
            <a:noAutofit/>
          </a:bodyPr>
          <a:lstStyle>
            <a:lvl1pPr>
              <a:defRPr sz="1600"/>
            </a:lvl1pPr>
          </a:lstStyle>
          <a:p>
            <a:r>
              <a:rPr lang="en-US"/>
              <a:t>Click icon to add table</a:t>
            </a:r>
            <a:endParaRPr lang="en-GB" dirty="0"/>
          </a:p>
        </p:txBody>
      </p:sp>
      <p:sp>
        <p:nvSpPr>
          <p:cNvPr id="7" name="Table Placeholder 5"/>
          <p:cNvSpPr>
            <a:spLocks noGrp="1"/>
          </p:cNvSpPr>
          <p:nvPr>
            <p:ph type="tbl" sz="quarter" idx="11"/>
          </p:nvPr>
        </p:nvSpPr>
        <p:spPr>
          <a:xfrm>
            <a:off x="4788867" y="1495424"/>
            <a:ext cx="3815384" cy="2834640"/>
          </a:xfrm>
        </p:spPr>
        <p:txBody>
          <a:bodyPr>
            <a:noAutofit/>
          </a:bodyPr>
          <a:lstStyle>
            <a:lvl1pPr>
              <a:defRPr sz="1600"/>
            </a:lvl1pPr>
          </a:lstStyle>
          <a:p>
            <a:r>
              <a:rPr lang="en-US"/>
              <a:t>Click icon to add table</a:t>
            </a:r>
            <a:endParaRPr lang="en-GB" dirty="0"/>
          </a:p>
        </p:txBody>
      </p:sp>
    </p:spTree>
    <p:extLst>
      <p:ext uri="{BB962C8B-B14F-4D97-AF65-F5344CB8AC3E}">
        <p14:creationId xmlns:p14="http://schemas.microsoft.com/office/powerpoint/2010/main" val="274342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1 Grey">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elephant, silhouette&#10;&#10;Description automatically generated">
            <a:extLst>
              <a:ext uri="{FF2B5EF4-FFF2-40B4-BE49-F238E27FC236}">
                <a16:creationId xmlns:a16="http://schemas.microsoft.com/office/drawing/2014/main" id="{EC864535-4836-4588-A2AF-831F2FD8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95B0A7DE-771E-4B17-9C5B-CAA5B267B668}"/>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034816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2 Grey">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elephant, silhouette&#10;&#10;Description automatically generated">
            <a:extLst>
              <a:ext uri="{FF2B5EF4-FFF2-40B4-BE49-F238E27FC236}">
                <a16:creationId xmlns:a16="http://schemas.microsoft.com/office/drawing/2014/main" id="{7CCA3B9E-276C-4E8F-BDBD-0B468BD50D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05FB9ABD-445B-4BD6-B61D-DCB021F1DCDA}"/>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3567810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ub-divider Grey">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text, elephant, silhouette&#10;&#10;Description automatically generated">
            <a:extLst>
              <a:ext uri="{FF2B5EF4-FFF2-40B4-BE49-F238E27FC236}">
                <a16:creationId xmlns:a16="http://schemas.microsoft.com/office/drawing/2014/main" id="{5ED4930D-97B1-44F2-A560-85F15E672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F9FDE63B-CF01-44D9-951E-0608305676EB}"/>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A3778AE1-CE1E-4943-93E6-BFEB25F7A037}"/>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554A1B3E-9844-47C7-A9E0-4613E6C6D3C5}"/>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F754A186-24DC-47C1-AD0E-200710E9A955}"/>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1904809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reak">
    <p:bg>
      <p:bgPr>
        <a:solidFill>
          <a:schemeClr val="bg1"/>
        </a:solidFill>
        <a:effectLst/>
      </p:bgPr>
    </p:bg>
    <p:spTree>
      <p:nvGrpSpPr>
        <p:cNvPr id="1" name=""/>
        <p:cNvGrpSpPr/>
        <p:nvPr/>
      </p:nvGrpSpPr>
      <p:grpSpPr>
        <a:xfrm>
          <a:off x="0" y="0"/>
          <a:ext cx="0" cy="0"/>
          <a:chOff x="0" y="0"/>
          <a:chExt cx="0" cy="0"/>
        </a:xfrm>
      </p:grpSpPr>
      <p:pic>
        <p:nvPicPr>
          <p:cNvPr id="22" name="Picture 21" descr="Background pattern&#10;&#10;Description automatically generated">
            <a:extLst>
              <a:ext uri="{FF2B5EF4-FFF2-40B4-BE49-F238E27FC236}">
                <a16:creationId xmlns:a16="http://schemas.microsoft.com/office/drawing/2014/main" id="{6A528E83-9A2A-4F26-AB54-10B245822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6" name="AutoShape 3">
            <a:extLst>
              <a:ext uri="{FF2B5EF4-FFF2-40B4-BE49-F238E27FC236}">
                <a16:creationId xmlns:a16="http://schemas.microsoft.com/office/drawing/2014/main" id="{416CDFCA-CB8E-4FBB-8688-3FB37A8AE7AD}"/>
              </a:ext>
            </a:extLst>
          </p:cNvPr>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 name="Oval 7">
            <a:extLst>
              <a:ext uri="{FF2B5EF4-FFF2-40B4-BE49-F238E27FC236}">
                <a16:creationId xmlns:a16="http://schemas.microsoft.com/office/drawing/2014/main" id="{6EFB0817-B3B0-4401-A30C-579D4B5D4F8F}"/>
              </a:ext>
            </a:extLst>
          </p:cNvPr>
          <p:cNvSpPr/>
          <p:nvPr userDrawn="1"/>
        </p:nvSpPr>
        <p:spPr>
          <a:xfrm>
            <a:off x="2438400" y="1485900"/>
            <a:ext cx="2171700" cy="21717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grpSp>
        <p:nvGrpSpPr>
          <p:cNvPr id="9" name="Group 8">
            <a:extLst>
              <a:ext uri="{FF2B5EF4-FFF2-40B4-BE49-F238E27FC236}">
                <a16:creationId xmlns:a16="http://schemas.microsoft.com/office/drawing/2014/main" id="{9779DC0D-154A-44ED-9DA5-32185FE82CD8}"/>
              </a:ext>
            </a:extLst>
          </p:cNvPr>
          <p:cNvGrpSpPr/>
          <p:nvPr userDrawn="1"/>
        </p:nvGrpSpPr>
        <p:grpSpPr>
          <a:xfrm>
            <a:off x="3048000" y="2055510"/>
            <a:ext cx="1031058" cy="1032480"/>
            <a:chOff x="2666260" y="2041222"/>
            <a:chExt cx="1031058" cy="1032480"/>
          </a:xfrm>
          <a:solidFill>
            <a:schemeClr val="bg1"/>
          </a:solidFill>
        </p:grpSpPr>
        <p:sp>
          <p:nvSpPr>
            <p:cNvPr id="10" name="Freeform 5">
              <a:extLst>
                <a:ext uri="{FF2B5EF4-FFF2-40B4-BE49-F238E27FC236}">
                  <a16:creationId xmlns:a16="http://schemas.microsoft.com/office/drawing/2014/main" id="{C0121E60-5556-4ED0-901B-D23527916B6D}"/>
                </a:ext>
              </a:extLst>
            </p:cNvPr>
            <p:cNvSpPr>
              <a:spLocks noEditPoints="1"/>
            </p:cNvSpPr>
            <p:nvPr/>
          </p:nvSpPr>
          <p:spPr bwMode="auto">
            <a:xfrm>
              <a:off x="2666260" y="2418889"/>
              <a:ext cx="1031058" cy="654813"/>
            </a:xfrm>
            <a:custGeom>
              <a:avLst/>
              <a:gdLst>
                <a:gd name="T0" fmla="*/ 259 w 301"/>
                <a:gd name="T1" fmla="*/ 34 h 191"/>
                <a:gd name="T2" fmla="*/ 246 w 301"/>
                <a:gd name="T3" fmla="*/ 34 h 191"/>
                <a:gd name="T4" fmla="*/ 246 w 301"/>
                <a:gd name="T5" fmla="*/ 13 h 191"/>
                <a:gd name="T6" fmla="*/ 232 w 301"/>
                <a:gd name="T7" fmla="*/ 0 h 191"/>
                <a:gd name="T8" fmla="*/ 13 w 301"/>
                <a:gd name="T9" fmla="*/ 0 h 191"/>
                <a:gd name="T10" fmla="*/ 0 w 301"/>
                <a:gd name="T11" fmla="*/ 13 h 191"/>
                <a:gd name="T12" fmla="*/ 0 w 301"/>
                <a:gd name="T13" fmla="*/ 96 h 191"/>
                <a:gd name="T14" fmla="*/ 46 w 301"/>
                <a:gd name="T15" fmla="*/ 178 h 191"/>
                <a:gd name="T16" fmla="*/ 6 w 301"/>
                <a:gd name="T17" fmla="*/ 178 h 191"/>
                <a:gd name="T18" fmla="*/ 0 w 301"/>
                <a:gd name="T19" fmla="*/ 184 h 191"/>
                <a:gd name="T20" fmla="*/ 6 w 301"/>
                <a:gd name="T21" fmla="*/ 191 h 191"/>
                <a:gd name="T22" fmla="*/ 239 w 301"/>
                <a:gd name="T23" fmla="*/ 191 h 191"/>
                <a:gd name="T24" fmla="*/ 246 w 301"/>
                <a:gd name="T25" fmla="*/ 184 h 191"/>
                <a:gd name="T26" fmla="*/ 239 w 301"/>
                <a:gd name="T27" fmla="*/ 178 h 191"/>
                <a:gd name="T28" fmla="*/ 200 w 301"/>
                <a:gd name="T29" fmla="*/ 178 h 191"/>
                <a:gd name="T30" fmla="*/ 244 w 301"/>
                <a:gd name="T31" fmla="*/ 116 h 191"/>
                <a:gd name="T32" fmla="*/ 259 w 301"/>
                <a:gd name="T33" fmla="*/ 116 h 191"/>
                <a:gd name="T34" fmla="*/ 301 w 301"/>
                <a:gd name="T35" fmla="*/ 75 h 191"/>
                <a:gd name="T36" fmla="*/ 259 w 301"/>
                <a:gd name="T37" fmla="*/ 34 h 191"/>
                <a:gd name="T38" fmla="*/ 150 w 301"/>
                <a:gd name="T39" fmla="*/ 178 h 191"/>
                <a:gd name="T40" fmla="*/ 95 w 301"/>
                <a:gd name="T41" fmla="*/ 178 h 191"/>
                <a:gd name="T42" fmla="*/ 34 w 301"/>
                <a:gd name="T43" fmla="*/ 150 h 191"/>
                <a:gd name="T44" fmla="*/ 212 w 301"/>
                <a:gd name="T45" fmla="*/ 150 h 191"/>
                <a:gd name="T46" fmla="*/ 150 w 301"/>
                <a:gd name="T47" fmla="*/ 178 h 191"/>
                <a:gd name="T48" fmla="*/ 232 w 301"/>
                <a:gd name="T49" fmla="*/ 96 h 191"/>
                <a:gd name="T50" fmla="*/ 222 w 301"/>
                <a:gd name="T51" fmla="*/ 137 h 191"/>
                <a:gd name="T52" fmla="*/ 23 w 301"/>
                <a:gd name="T53" fmla="*/ 137 h 191"/>
                <a:gd name="T54" fmla="*/ 13 w 301"/>
                <a:gd name="T55" fmla="*/ 96 h 191"/>
                <a:gd name="T56" fmla="*/ 13 w 301"/>
                <a:gd name="T57" fmla="*/ 13 h 191"/>
                <a:gd name="T58" fmla="*/ 232 w 301"/>
                <a:gd name="T59" fmla="*/ 13 h 191"/>
                <a:gd name="T60" fmla="*/ 232 w 301"/>
                <a:gd name="T61" fmla="*/ 96 h 191"/>
                <a:gd name="T62" fmla="*/ 232 w 301"/>
                <a:gd name="T63" fmla="*/ 96 h 191"/>
                <a:gd name="T64" fmla="*/ 259 w 301"/>
                <a:gd name="T65" fmla="*/ 102 h 191"/>
                <a:gd name="T66" fmla="*/ 246 w 301"/>
                <a:gd name="T67" fmla="*/ 102 h 191"/>
                <a:gd name="T68" fmla="*/ 246 w 301"/>
                <a:gd name="T69" fmla="*/ 96 h 191"/>
                <a:gd name="T70" fmla="*/ 246 w 301"/>
                <a:gd name="T71" fmla="*/ 48 h 191"/>
                <a:gd name="T72" fmla="*/ 259 w 301"/>
                <a:gd name="T73" fmla="*/ 48 h 191"/>
                <a:gd name="T74" fmla="*/ 287 w 301"/>
                <a:gd name="T75" fmla="*/ 75 h 191"/>
                <a:gd name="T76" fmla="*/ 259 w 301"/>
                <a:gd name="T77"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1">
                  <a:moveTo>
                    <a:pt x="259" y="34"/>
                  </a:moveTo>
                  <a:cubicBezTo>
                    <a:pt x="246" y="34"/>
                    <a:pt x="246" y="34"/>
                    <a:pt x="246" y="34"/>
                  </a:cubicBezTo>
                  <a:cubicBezTo>
                    <a:pt x="246" y="13"/>
                    <a:pt x="246" y="13"/>
                    <a:pt x="246" y="13"/>
                  </a:cubicBezTo>
                  <a:cubicBezTo>
                    <a:pt x="246" y="7"/>
                    <a:pt x="239" y="0"/>
                    <a:pt x="232" y="0"/>
                  </a:cubicBezTo>
                  <a:cubicBezTo>
                    <a:pt x="13" y="0"/>
                    <a:pt x="13" y="0"/>
                    <a:pt x="13" y="0"/>
                  </a:cubicBezTo>
                  <a:cubicBezTo>
                    <a:pt x="6" y="0"/>
                    <a:pt x="0" y="7"/>
                    <a:pt x="0" y="13"/>
                  </a:cubicBezTo>
                  <a:cubicBezTo>
                    <a:pt x="0" y="96"/>
                    <a:pt x="0" y="96"/>
                    <a:pt x="0" y="96"/>
                  </a:cubicBezTo>
                  <a:cubicBezTo>
                    <a:pt x="0" y="130"/>
                    <a:pt x="18" y="161"/>
                    <a:pt x="46" y="178"/>
                  </a:cubicBezTo>
                  <a:cubicBezTo>
                    <a:pt x="6" y="178"/>
                    <a:pt x="6" y="178"/>
                    <a:pt x="6" y="178"/>
                  </a:cubicBezTo>
                  <a:cubicBezTo>
                    <a:pt x="3" y="178"/>
                    <a:pt x="0" y="181"/>
                    <a:pt x="0" y="184"/>
                  </a:cubicBezTo>
                  <a:cubicBezTo>
                    <a:pt x="0" y="188"/>
                    <a:pt x="3" y="191"/>
                    <a:pt x="6" y="191"/>
                  </a:cubicBezTo>
                  <a:cubicBezTo>
                    <a:pt x="239" y="191"/>
                    <a:pt x="239" y="191"/>
                    <a:pt x="239" y="191"/>
                  </a:cubicBezTo>
                  <a:cubicBezTo>
                    <a:pt x="242" y="191"/>
                    <a:pt x="246" y="188"/>
                    <a:pt x="246" y="184"/>
                  </a:cubicBezTo>
                  <a:cubicBezTo>
                    <a:pt x="246" y="181"/>
                    <a:pt x="242" y="178"/>
                    <a:pt x="239" y="178"/>
                  </a:cubicBezTo>
                  <a:cubicBezTo>
                    <a:pt x="200" y="178"/>
                    <a:pt x="200" y="178"/>
                    <a:pt x="200" y="178"/>
                  </a:cubicBezTo>
                  <a:cubicBezTo>
                    <a:pt x="222" y="164"/>
                    <a:pt x="237" y="142"/>
                    <a:pt x="244" y="116"/>
                  </a:cubicBezTo>
                  <a:cubicBezTo>
                    <a:pt x="259" y="116"/>
                    <a:pt x="259" y="116"/>
                    <a:pt x="259" y="116"/>
                  </a:cubicBezTo>
                  <a:cubicBezTo>
                    <a:pt x="282" y="116"/>
                    <a:pt x="301" y="97"/>
                    <a:pt x="301" y="75"/>
                  </a:cubicBezTo>
                  <a:cubicBezTo>
                    <a:pt x="301" y="53"/>
                    <a:pt x="282" y="34"/>
                    <a:pt x="259" y="34"/>
                  </a:cubicBezTo>
                  <a:moveTo>
                    <a:pt x="150" y="178"/>
                  </a:moveTo>
                  <a:cubicBezTo>
                    <a:pt x="95" y="178"/>
                    <a:pt x="95" y="178"/>
                    <a:pt x="95" y="178"/>
                  </a:cubicBezTo>
                  <a:cubicBezTo>
                    <a:pt x="71" y="178"/>
                    <a:pt x="49" y="167"/>
                    <a:pt x="34" y="150"/>
                  </a:cubicBezTo>
                  <a:cubicBezTo>
                    <a:pt x="212" y="150"/>
                    <a:pt x="212" y="150"/>
                    <a:pt x="212" y="150"/>
                  </a:cubicBezTo>
                  <a:cubicBezTo>
                    <a:pt x="196" y="167"/>
                    <a:pt x="174" y="178"/>
                    <a:pt x="150" y="178"/>
                  </a:cubicBezTo>
                  <a:moveTo>
                    <a:pt x="232" y="96"/>
                  </a:moveTo>
                  <a:cubicBezTo>
                    <a:pt x="232" y="111"/>
                    <a:pt x="229" y="125"/>
                    <a:pt x="222" y="137"/>
                  </a:cubicBezTo>
                  <a:cubicBezTo>
                    <a:pt x="23" y="137"/>
                    <a:pt x="23" y="137"/>
                    <a:pt x="23" y="137"/>
                  </a:cubicBezTo>
                  <a:cubicBezTo>
                    <a:pt x="17" y="125"/>
                    <a:pt x="13" y="111"/>
                    <a:pt x="13" y="96"/>
                  </a:cubicBezTo>
                  <a:cubicBezTo>
                    <a:pt x="13" y="13"/>
                    <a:pt x="13" y="13"/>
                    <a:pt x="13" y="13"/>
                  </a:cubicBezTo>
                  <a:cubicBezTo>
                    <a:pt x="232" y="13"/>
                    <a:pt x="232" y="13"/>
                    <a:pt x="232" y="13"/>
                  </a:cubicBezTo>
                  <a:cubicBezTo>
                    <a:pt x="232" y="96"/>
                    <a:pt x="232" y="96"/>
                    <a:pt x="232" y="96"/>
                  </a:cubicBezTo>
                  <a:cubicBezTo>
                    <a:pt x="232" y="96"/>
                    <a:pt x="232" y="96"/>
                    <a:pt x="232" y="96"/>
                  </a:cubicBezTo>
                  <a:close/>
                  <a:moveTo>
                    <a:pt x="259" y="102"/>
                  </a:moveTo>
                  <a:cubicBezTo>
                    <a:pt x="246" y="102"/>
                    <a:pt x="246" y="102"/>
                    <a:pt x="246" y="102"/>
                  </a:cubicBezTo>
                  <a:cubicBezTo>
                    <a:pt x="246" y="101"/>
                    <a:pt x="246" y="97"/>
                    <a:pt x="246" y="96"/>
                  </a:cubicBezTo>
                  <a:cubicBezTo>
                    <a:pt x="246" y="48"/>
                    <a:pt x="246" y="48"/>
                    <a:pt x="246" y="48"/>
                  </a:cubicBezTo>
                  <a:cubicBezTo>
                    <a:pt x="259" y="48"/>
                    <a:pt x="259" y="48"/>
                    <a:pt x="259" y="48"/>
                  </a:cubicBezTo>
                  <a:cubicBezTo>
                    <a:pt x="275" y="48"/>
                    <a:pt x="287" y="60"/>
                    <a:pt x="287" y="75"/>
                  </a:cubicBezTo>
                  <a:cubicBezTo>
                    <a:pt x="287" y="90"/>
                    <a:pt x="275" y="102"/>
                    <a:pt x="259" y="102"/>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13" name="Group 12">
              <a:extLst>
                <a:ext uri="{FF2B5EF4-FFF2-40B4-BE49-F238E27FC236}">
                  <a16:creationId xmlns:a16="http://schemas.microsoft.com/office/drawing/2014/main" id="{EDA3B637-C672-440A-9765-BEB0F4897DD0}"/>
                </a:ext>
              </a:extLst>
            </p:cNvPr>
            <p:cNvGrpSpPr/>
            <p:nvPr/>
          </p:nvGrpSpPr>
          <p:grpSpPr>
            <a:xfrm>
              <a:off x="2782577" y="2041222"/>
              <a:ext cx="610306" cy="328843"/>
              <a:chOff x="2707117" y="2041222"/>
              <a:chExt cx="610306" cy="328843"/>
            </a:xfrm>
            <a:grpFill/>
          </p:grpSpPr>
          <p:sp>
            <p:nvSpPr>
              <p:cNvPr id="14" name="Freeform 6">
                <a:extLst>
                  <a:ext uri="{FF2B5EF4-FFF2-40B4-BE49-F238E27FC236}">
                    <a16:creationId xmlns:a16="http://schemas.microsoft.com/office/drawing/2014/main" id="{F1274992-1B1A-406C-AFE9-B942654B1956}"/>
                  </a:ext>
                </a:extLst>
              </p:cNvPr>
              <p:cNvSpPr>
                <a:spLocks/>
              </p:cNvSpPr>
              <p:nvPr/>
            </p:nvSpPr>
            <p:spPr bwMode="auto">
              <a:xfrm>
                <a:off x="2988576" y="2041222"/>
                <a:ext cx="47388" cy="281455"/>
              </a:xfrm>
              <a:custGeom>
                <a:avLst/>
                <a:gdLst>
                  <a:gd name="T0" fmla="*/ 7 w 14"/>
                  <a:gd name="T1" fmla="*/ 82 h 82"/>
                  <a:gd name="T2" fmla="*/ 14 w 14"/>
                  <a:gd name="T3" fmla="*/ 76 h 82"/>
                  <a:gd name="T4" fmla="*/ 14 w 14"/>
                  <a:gd name="T5" fmla="*/ 7 h 82"/>
                  <a:gd name="T6" fmla="*/ 7 w 14"/>
                  <a:gd name="T7" fmla="*/ 0 h 82"/>
                  <a:gd name="T8" fmla="*/ 0 w 14"/>
                  <a:gd name="T9" fmla="*/ 7 h 82"/>
                  <a:gd name="T10" fmla="*/ 0 w 14"/>
                  <a:gd name="T11" fmla="*/ 76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6"/>
                    </a:cubicBezTo>
                    <a:cubicBezTo>
                      <a:pt x="14" y="7"/>
                      <a:pt x="14" y="7"/>
                      <a:pt x="14" y="7"/>
                    </a:cubicBezTo>
                    <a:cubicBezTo>
                      <a:pt x="14" y="4"/>
                      <a:pt x="10" y="0"/>
                      <a:pt x="7" y="0"/>
                    </a:cubicBezTo>
                    <a:cubicBezTo>
                      <a:pt x="3" y="0"/>
                      <a:pt x="0" y="4"/>
                      <a:pt x="0" y="7"/>
                    </a:cubicBezTo>
                    <a:cubicBezTo>
                      <a:pt x="0" y="76"/>
                      <a:pt x="0" y="76"/>
                      <a:pt x="0" y="76"/>
                    </a:cubicBezTo>
                    <a:cubicBezTo>
                      <a:pt x="0" y="79"/>
                      <a:pt x="3" y="82"/>
                      <a:pt x="7" y="82"/>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5" name="Freeform 7">
                <a:extLst>
                  <a:ext uri="{FF2B5EF4-FFF2-40B4-BE49-F238E27FC236}">
                    <a16:creationId xmlns:a16="http://schemas.microsoft.com/office/drawing/2014/main" id="{EADE17D9-CF3B-461F-90C6-D610C52F4FD3}"/>
                  </a:ext>
                </a:extLst>
              </p:cNvPr>
              <p:cNvSpPr>
                <a:spLocks/>
              </p:cNvSpPr>
              <p:nvPr/>
            </p:nvSpPr>
            <p:spPr bwMode="auto">
              <a:xfrm>
                <a:off x="3268598" y="2090046"/>
                <a:ext cx="48825" cy="280019"/>
              </a:xfrm>
              <a:custGeom>
                <a:avLst/>
                <a:gdLst>
                  <a:gd name="T0" fmla="*/ 7 w 14"/>
                  <a:gd name="T1" fmla="*/ 82 h 82"/>
                  <a:gd name="T2" fmla="*/ 14 w 14"/>
                  <a:gd name="T3" fmla="*/ 75 h 82"/>
                  <a:gd name="T4" fmla="*/ 14 w 14"/>
                  <a:gd name="T5" fmla="*/ 7 h 82"/>
                  <a:gd name="T6" fmla="*/ 7 w 14"/>
                  <a:gd name="T7" fmla="*/ 0 h 82"/>
                  <a:gd name="T8" fmla="*/ 0 w 14"/>
                  <a:gd name="T9" fmla="*/ 7 h 82"/>
                  <a:gd name="T10" fmla="*/ 0 w 14"/>
                  <a:gd name="T11" fmla="*/ 75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5"/>
                    </a:cubicBezTo>
                    <a:cubicBezTo>
                      <a:pt x="14" y="7"/>
                      <a:pt x="14" y="7"/>
                      <a:pt x="14" y="7"/>
                    </a:cubicBezTo>
                    <a:cubicBezTo>
                      <a:pt x="14" y="3"/>
                      <a:pt x="10" y="0"/>
                      <a:pt x="7" y="0"/>
                    </a:cubicBezTo>
                    <a:cubicBezTo>
                      <a:pt x="3" y="0"/>
                      <a:pt x="0" y="3"/>
                      <a:pt x="0" y="7"/>
                    </a:cubicBezTo>
                    <a:cubicBezTo>
                      <a:pt x="0" y="75"/>
                      <a:pt x="0" y="75"/>
                      <a:pt x="0" y="75"/>
                    </a:cubicBezTo>
                    <a:cubicBezTo>
                      <a:pt x="0" y="79"/>
                      <a:pt x="3" y="82"/>
                      <a:pt x="7" y="82"/>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8">
                <a:extLst>
                  <a:ext uri="{FF2B5EF4-FFF2-40B4-BE49-F238E27FC236}">
                    <a16:creationId xmlns:a16="http://schemas.microsoft.com/office/drawing/2014/main" id="{D84207C2-8004-4070-BB7F-2B981CDB5AD3}"/>
                  </a:ext>
                </a:extLst>
              </p:cNvPr>
              <p:cNvSpPr>
                <a:spLocks/>
              </p:cNvSpPr>
              <p:nvPr/>
            </p:nvSpPr>
            <p:spPr bwMode="auto">
              <a:xfrm>
                <a:off x="3129305" y="2137433"/>
                <a:ext cx="47388" cy="185243"/>
              </a:xfrm>
              <a:custGeom>
                <a:avLst/>
                <a:gdLst>
                  <a:gd name="T0" fmla="*/ 7 w 14"/>
                  <a:gd name="T1" fmla="*/ 54 h 54"/>
                  <a:gd name="T2" fmla="*/ 14 w 14"/>
                  <a:gd name="T3" fmla="*/ 48 h 54"/>
                  <a:gd name="T4" fmla="*/ 14 w 14"/>
                  <a:gd name="T5" fmla="*/ 7 h 54"/>
                  <a:gd name="T6" fmla="*/ 7 w 14"/>
                  <a:gd name="T7" fmla="*/ 0 h 54"/>
                  <a:gd name="T8" fmla="*/ 0 w 14"/>
                  <a:gd name="T9" fmla="*/ 7 h 54"/>
                  <a:gd name="T10" fmla="*/ 0 w 14"/>
                  <a:gd name="T11" fmla="*/ 48 h 54"/>
                  <a:gd name="T12" fmla="*/ 7 w 1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7" y="54"/>
                    </a:moveTo>
                    <a:cubicBezTo>
                      <a:pt x="10" y="54"/>
                      <a:pt x="14" y="51"/>
                      <a:pt x="14" y="48"/>
                    </a:cubicBezTo>
                    <a:cubicBezTo>
                      <a:pt x="14" y="7"/>
                      <a:pt x="14" y="7"/>
                      <a:pt x="14" y="7"/>
                    </a:cubicBezTo>
                    <a:cubicBezTo>
                      <a:pt x="14" y="3"/>
                      <a:pt x="10" y="0"/>
                      <a:pt x="7" y="0"/>
                    </a:cubicBezTo>
                    <a:cubicBezTo>
                      <a:pt x="3" y="0"/>
                      <a:pt x="0" y="3"/>
                      <a:pt x="0" y="7"/>
                    </a:cubicBezTo>
                    <a:cubicBezTo>
                      <a:pt x="0" y="48"/>
                      <a:pt x="0" y="48"/>
                      <a:pt x="0" y="48"/>
                    </a:cubicBezTo>
                    <a:cubicBezTo>
                      <a:pt x="0" y="51"/>
                      <a:pt x="3" y="54"/>
                      <a:pt x="7" y="54"/>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7" name="Freeform 9">
                <a:extLst>
                  <a:ext uri="{FF2B5EF4-FFF2-40B4-BE49-F238E27FC236}">
                    <a16:creationId xmlns:a16="http://schemas.microsoft.com/office/drawing/2014/main" id="{695540C3-5763-4FA5-9966-9E3939478B94}"/>
                  </a:ext>
                </a:extLst>
              </p:cNvPr>
              <p:cNvSpPr>
                <a:spLocks/>
              </p:cNvSpPr>
              <p:nvPr/>
            </p:nvSpPr>
            <p:spPr bwMode="auto">
              <a:xfrm>
                <a:off x="2707117" y="2137433"/>
                <a:ext cx="44516" cy="185243"/>
              </a:xfrm>
              <a:custGeom>
                <a:avLst/>
                <a:gdLst>
                  <a:gd name="T0" fmla="*/ 7 w 13"/>
                  <a:gd name="T1" fmla="*/ 54 h 54"/>
                  <a:gd name="T2" fmla="*/ 13 w 13"/>
                  <a:gd name="T3" fmla="*/ 48 h 54"/>
                  <a:gd name="T4" fmla="*/ 13 w 13"/>
                  <a:gd name="T5" fmla="*/ 7 h 54"/>
                  <a:gd name="T6" fmla="*/ 7 w 13"/>
                  <a:gd name="T7" fmla="*/ 0 h 54"/>
                  <a:gd name="T8" fmla="*/ 0 w 13"/>
                  <a:gd name="T9" fmla="*/ 7 h 54"/>
                  <a:gd name="T10" fmla="*/ 0 w 13"/>
                  <a:gd name="T11" fmla="*/ 48 h 54"/>
                  <a:gd name="T12" fmla="*/ 7 w 1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7" y="54"/>
                    </a:moveTo>
                    <a:cubicBezTo>
                      <a:pt x="10" y="54"/>
                      <a:pt x="13" y="51"/>
                      <a:pt x="13" y="48"/>
                    </a:cubicBezTo>
                    <a:cubicBezTo>
                      <a:pt x="13" y="7"/>
                      <a:pt x="13" y="7"/>
                      <a:pt x="13" y="7"/>
                    </a:cubicBezTo>
                    <a:cubicBezTo>
                      <a:pt x="13" y="3"/>
                      <a:pt x="10" y="0"/>
                      <a:pt x="7" y="0"/>
                    </a:cubicBezTo>
                    <a:cubicBezTo>
                      <a:pt x="3" y="0"/>
                      <a:pt x="0" y="3"/>
                      <a:pt x="0" y="7"/>
                    </a:cubicBezTo>
                    <a:cubicBezTo>
                      <a:pt x="0" y="48"/>
                      <a:pt x="0" y="48"/>
                      <a:pt x="0" y="48"/>
                    </a:cubicBezTo>
                    <a:cubicBezTo>
                      <a:pt x="0" y="51"/>
                      <a:pt x="3" y="54"/>
                      <a:pt x="7" y="54"/>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8" name="Freeform 10">
                <a:extLst>
                  <a:ext uri="{FF2B5EF4-FFF2-40B4-BE49-F238E27FC236}">
                    <a16:creationId xmlns:a16="http://schemas.microsoft.com/office/drawing/2014/main" id="{EC8ADC32-CF76-488A-8B2F-ED000DF28D39}"/>
                  </a:ext>
                </a:extLst>
              </p:cNvPr>
              <p:cNvSpPr>
                <a:spLocks/>
              </p:cNvSpPr>
              <p:nvPr/>
            </p:nvSpPr>
            <p:spPr bwMode="auto">
              <a:xfrm>
                <a:off x="2847847" y="2090046"/>
                <a:ext cx="44516" cy="280019"/>
              </a:xfrm>
              <a:custGeom>
                <a:avLst/>
                <a:gdLst>
                  <a:gd name="T0" fmla="*/ 7 w 13"/>
                  <a:gd name="T1" fmla="*/ 82 h 82"/>
                  <a:gd name="T2" fmla="*/ 13 w 13"/>
                  <a:gd name="T3" fmla="*/ 75 h 82"/>
                  <a:gd name="T4" fmla="*/ 13 w 13"/>
                  <a:gd name="T5" fmla="*/ 7 h 82"/>
                  <a:gd name="T6" fmla="*/ 7 w 13"/>
                  <a:gd name="T7" fmla="*/ 0 h 82"/>
                  <a:gd name="T8" fmla="*/ 0 w 13"/>
                  <a:gd name="T9" fmla="*/ 7 h 82"/>
                  <a:gd name="T10" fmla="*/ 0 w 13"/>
                  <a:gd name="T11" fmla="*/ 75 h 82"/>
                  <a:gd name="T12" fmla="*/ 7 w 13"/>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7" y="82"/>
                    </a:moveTo>
                    <a:cubicBezTo>
                      <a:pt x="10" y="82"/>
                      <a:pt x="13" y="79"/>
                      <a:pt x="13" y="75"/>
                    </a:cubicBezTo>
                    <a:cubicBezTo>
                      <a:pt x="13" y="7"/>
                      <a:pt x="13" y="7"/>
                      <a:pt x="13" y="7"/>
                    </a:cubicBezTo>
                    <a:cubicBezTo>
                      <a:pt x="13" y="3"/>
                      <a:pt x="10" y="0"/>
                      <a:pt x="7" y="0"/>
                    </a:cubicBezTo>
                    <a:cubicBezTo>
                      <a:pt x="3" y="0"/>
                      <a:pt x="0" y="3"/>
                      <a:pt x="0" y="7"/>
                    </a:cubicBezTo>
                    <a:cubicBezTo>
                      <a:pt x="0" y="75"/>
                      <a:pt x="0" y="75"/>
                      <a:pt x="0" y="75"/>
                    </a:cubicBezTo>
                    <a:cubicBezTo>
                      <a:pt x="0" y="79"/>
                      <a:pt x="3" y="82"/>
                      <a:pt x="7" y="82"/>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19" name="Title 1">
            <a:extLst>
              <a:ext uri="{FF2B5EF4-FFF2-40B4-BE49-F238E27FC236}">
                <a16:creationId xmlns:a16="http://schemas.microsoft.com/office/drawing/2014/main" id="{2BDF3C0E-BAAD-4C7F-BBF1-DE3451F9D216}"/>
              </a:ext>
            </a:extLst>
          </p:cNvPr>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dirty="0">
                <a:solidFill>
                  <a:srgbClr val="FFFFFF"/>
                </a:solidFill>
              </a:rPr>
              <a:t>BREAK</a:t>
            </a:r>
          </a:p>
        </p:txBody>
      </p:sp>
      <p:sp>
        <p:nvSpPr>
          <p:cNvPr id="20" name="Text Placeholder 18">
            <a:extLst>
              <a:ext uri="{FF2B5EF4-FFF2-40B4-BE49-F238E27FC236}">
                <a16:creationId xmlns:a16="http://schemas.microsoft.com/office/drawing/2014/main" id="{D45680BB-5310-457A-9EE1-B0704DC56BB3}"/>
              </a:ext>
            </a:extLst>
          </p:cNvPr>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Edit Master text styles</a:t>
            </a:r>
          </a:p>
        </p:txBody>
      </p:sp>
      <p:sp>
        <p:nvSpPr>
          <p:cNvPr id="21" name="Rectangle 20">
            <a:extLst>
              <a:ext uri="{FF2B5EF4-FFF2-40B4-BE49-F238E27FC236}">
                <a16:creationId xmlns:a16="http://schemas.microsoft.com/office/drawing/2014/main" id="{4A3C7738-77F0-42BD-8AFC-DFD5B0374D86}"/>
              </a:ext>
            </a:extLst>
          </p:cNvPr>
          <p:cNvSpPr/>
          <p:nvPr userDrawn="1"/>
        </p:nvSpPr>
        <p:spPr>
          <a:xfrm>
            <a:off x="572450" y="0"/>
            <a:ext cx="1298448" cy="12801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Tree>
    <p:extLst>
      <p:ext uri="{BB962C8B-B14F-4D97-AF65-F5344CB8AC3E}">
        <p14:creationId xmlns:p14="http://schemas.microsoft.com/office/powerpoint/2010/main" val="3223010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unch">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8D5308C-BDC4-4C23-95FE-CFB737D4D7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6" name="AutoShape 3">
            <a:extLst>
              <a:ext uri="{FF2B5EF4-FFF2-40B4-BE49-F238E27FC236}">
                <a16:creationId xmlns:a16="http://schemas.microsoft.com/office/drawing/2014/main" id="{416CDFCA-CB8E-4FBB-8688-3FB37A8AE7AD}"/>
              </a:ext>
            </a:extLst>
          </p:cNvPr>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 name="Oval 7">
            <a:extLst>
              <a:ext uri="{FF2B5EF4-FFF2-40B4-BE49-F238E27FC236}">
                <a16:creationId xmlns:a16="http://schemas.microsoft.com/office/drawing/2014/main" id="{6EFB0817-B3B0-4401-A30C-579D4B5D4F8F}"/>
              </a:ext>
            </a:extLst>
          </p:cNvPr>
          <p:cNvSpPr/>
          <p:nvPr userDrawn="1"/>
        </p:nvSpPr>
        <p:spPr>
          <a:xfrm>
            <a:off x="2438400" y="1485900"/>
            <a:ext cx="2171700" cy="21717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sp>
        <p:nvSpPr>
          <p:cNvPr id="19" name="Title 1">
            <a:extLst>
              <a:ext uri="{FF2B5EF4-FFF2-40B4-BE49-F238E27FC236}">
                <a16:creationId xmlns:a16="http://schemas.microsoft.com/office/drawing/2014/main" id="{2BDF3C0E-BAAD-4C7F-BBF1-DE3451F9D216}"/>
              </a:ext>
            </a:extLst>
          </p:cNvPr>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dirty="0">
                <a:solidFill>
                  <a:srgbClr val="FFFFFF"/>
                </a:solidFill>
              </a:rPr>
              <a:t>LUNCH</a:t>
            </a:r>
          </a:p>
        </p:txBody>
      </p:sp>
      <p:sp>
        <p:nvSpPr>
          <p:cNvPr id="20" name="Text Placeholder 18">
            <a:extLst>
              <a:ext uri="{FF2B5EF4-FFF2-40B4-BE49-F238E27FC236}">
                <a16:creationId xmlns:a16="http://schemas.microsoft.com/office/drawing/2014/main" id="{D45680BB-5310-457A-9EE1-B0704DC56BB3}"/>
              </a:ext>
            </a:extLst>
          </p:cNvPr>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Edit Master text styles</a:t>
            </a:r>
          </a:p>
        </p:txBody>
      </p:sp>
      <p:grpSp>
        <p:nvGrpSpPr>
          <p:cNvPr id="21" name="Group 4">
            <a:extLst>
              <a:ext uri="{FF2B5EF4-FFF2-40B4-BE49-F238E27FC236}">
                <a16:creationId xmlns:a16="http://schemas.microsoft.com/office/drawing/2014/main" id="{95F8E5F0-09BF-4BC2-815A-EFE4D165AB4A}"/>
              </a:ext>
            </a:extLst>
          </p:cNvPr>
          <p:cNvGrpSpPr>
            <a:grpSpLocks noChangeAspect="1"/>
          </p:cNvGrpSpPr>
          <p:nvPr userDrawn="1"/>
        </p:nvGrpSpPr>
        <p:grpSpPr bwMode="auto">
          <a:xfrm>
            <a:off x="2876003" y="2036719"/>
            <a:ext cx="1287040" cy="1067720"/>
            <a:chOff x="-74" y="1341"/>
            <a:chExt cx="1649" cy="1368"/>
          </a:xfrm>
        </p:grpSpPr>
        <p:sp>
          <p:nvSpPr>
            <p:cNvPr id="22" name="Freeform 5">
              <a:extLst>
                <a:ext uri="{FF2B5EF4-FFF2-40B4-BE49-F238E27FC236}">
                  <a16:creationId xmlns:a16="http://schemas.microsoft.com/office/drawing/2014/main" id="{C00C0C0C-C214-4013-BCEE-B250A0E6A432}"/>
                </a:ext>
              </a:extLst>
            </p:cNvPr>
            <p:cNvSpPr>
              <a:spLocks noEditPoints="1"/>
            </p:cNvSpPr>
            <p:nvPr/>
          </p:nvSpPr>
          <p:spPr bwMode="auto">
            <a:xfrm>
              <a:off x="-74" y="1607"/>
              <a:ext cx="1649" cy="1102"/>
            </a:xfrm>
            <a:custGeom>
              <a:avLst/>
              <a:gdLst>
                <a:gd name="T0" fmla="*/ 656 w 695"/>
                <a:gd name="T1" fmla="*/ 374 h 464"/>
                <a:gd name="T2" fmla="*/ 632 w 695"/>
                <a:gd name="T3" fmla="*/ 374 h 464"/>
                <a:gd name="T4" fmla="*/ 372 w 695"/>
                <a:gd name="T5" fmla="*/ 101 h 464"/>
                <a:gd name="T6" fmla="*/ 372 w 695"/>
                <a:gd name="T7" fmla="*/ 90 h 464"/>
                <a:gd name="T8" fmla="*/ 395 w 695"/>
                <a:gd name="T9" fmla="*/ 49 h 464"/>
                <a:gd name="T10" fmla="*/ 348 w 695"/>
                <a:gd name="T11" fmla="*/ 0 h 464"/>
                <a:gd name="T12" fmla="*/ 347 w 695"/>
                <a:gd name="T13" fmla="*/ 0 h 464"/>
                <a:gd name="T14" fmla="*/ 299 w 695"/>
                <a:gd name="T15" fmla="*/ 49 h 464"/>
                <a:gd name="T16" fmla="*/ 322 w 695"/>
                <a:gd name="T17" fmla="*/ 90 h 464"/>
                <a:gd name="T18" fmla="*/ 322 w 695"/>
                <a:gd name="T19" fmla="*/ 101 h 464"/>
                <a:gd name="T20" fmla="*/ 62 w 695"/>
                <a:gd name="T21" fmla="*/ 374 h 464"/>
                <a:gd name="T22" fmla="*/ 38 w 695"/>
                <a:gd name="T23" fmla="*/ 374 h 464"/>
                <a:gd name="T24" fmla="*/ 0 w 695"/>
                <a:gd name="T25" fmla="*/ 412 h 464"/>
                <a:gd name="T26" fmla="*/ 0 w 695"/>
                <a:gd name="T27" fmla="*/ 426 h 464"/>
                <a:gd name="T28" fmla="*/ 38 w 695"/>
                <a:gd name="T29" fmla="*/ 464 h 464"/>
                <a:gd name="T30" fmla="*/ 656 w 695"/>
                <a:gd name="T31" fmla="*/ 464 h 464"/>
                <a:gd name="T32" fmla="*/ 695 w 695"/>
                <a:gd name="T33" fmla="*/ 426 h 464"/>
                <a:gd name="T34" fmla="*/ 695 w 695"/>
                <a:gd name="T35" fmla="*/ 412 h 464"/>
                <a:gd name="T36" fmla="*/ 656 w 695"/>
                <a:gd name="T37" fmla="*/ 374 h 464"/>
                <a:gd name="T38" fmla="*/ 321 w 695"/>
                <a:gd name="T39" fmla="*/ 49 h 464"/>
                <a:gd name="T40" fmla="*/ 347 w 695"/>
                <a:gd name="T41" fmla="*/ 24 h 464"/>
                <a:gd name="T42" fmla="*/ 348 w 695"/>
                <a:gd name="T43" fmla="*/ 24 h 464"/>
                <a:gd name="T44" fmla="*/ 373 w 695"/>
                <a:gd name="T45" fmla="*/ 49 h 464"/>
                <a:gd name="T46" fmla="*/ 357 w 695"/>
                <a:gd name="T47" fmla="*/ 73 h 464"/>
                <a:gd name="T48" fmla="*/ 350 w 695"/>
                <a:gd name="T49" fmla="*/ 83 h 464"/>
                <a:gd name="T50" fmla="*/ 350 w 695"/>
                <a:gd name="T51" fmla="*/ 100 h 464"/>
                <a:gd name="T52" fmla="*/ 344 w 695"/>
                <a:gd name="T53" fmla="*/ 100 h 464"/>
                <a:gd name="T54" fmla="*/ 344 w 695"/>
                <a:gd name="T55" fmla="*/ 83 h 464"/>
                <a:gd name="T56" fmla="*/ 337 w 695"/>
                <a:gd name="T57" fmla="*/ 73 h 464"/>
                <a:gd name="T58" fmla="*/ 321 w 695"/>
                <a:gd name="T59" fmla="*/ 49 h 464"/>
                <a:gd name="T60" fmla="*/ 671 w 695"/>
                <a:gd name="T61" fmla="*/ 426 h 464"/>
                <a:gd name="T62" fmla="*/ 656 w 695"/>
                <a:gd name="T63" fmla="*/ 442 h 464"/>
                <a:gd name="T64" fmla="*/ 38 w 695"/>
                <a:gd name="T65" fmla="*/ 442 h 464"/>
                <a:gd name="T66" fmla="*/ 23 w 695"/>
                <a:gd name="T67" fmla="*/ 426 h 464"/>
                <a:gd name="T68" fmla="*/ 23 w 695"/>
                <a:gd name="T69" fmla="*/ 412 h 464"/>
                <a:gd name="T70" fmla="*/ 38 w 695"/>
                <a:gd name="T71" fmla="*/ 397 h 464"/>
                <a:gd name="T72" fmla="*/ 57 w 695"/>
                <a:gd name="T73" fmla="*/ 397 h 464"/>
                <a:gd name="T74" fmla="*/ 57 w 695"/>
                <a:gd name="T75" fmla="*/ 397 h 464"/>
                <a:gd name="T76" fmla="*/ 470 w 695"/>
                <a:gd name="T77" fmla="*/ 397 h 464"/>
                <a:gd name="T78" fmla="*/ 482 w 695"/>
                <a:gd name="T79" fmla="*/ 386 h 464"/>
                <a:gd name="T80" fmla="*/ 470 w 695"/>
                <a:gd name="T81" fmla="*/ 374 h 464"/>
                <a:gd name="T82" fmla="*/ 85 w 695"/>
                <a:gd name="T83" fmla="*/ 374 h 464"/>
                <a:gd name="T84" fmla="*/ 345 w 695"/>
                <a:gd name="T85" fmla="*/ 124 h 464"/>
                <a:gd name="T86" fmla="*/ 349 w 695"/>
                <a:gd name="T87" fmla="*/ 124 h 464"/>
                <a:gd name="T88" fmla="*/ 609 w 695"/>
                <a:gd name="T89" fmla="*/ 374 h 464"/>
                <a:gd name="T90" fmla="*/ 544 w 695"/>
                <a:gd name="T91" fmla="*/ 374 h 464"/>
                <a:gd name="T92" fmla="*/ 533 w 695"/>
                <a:gd name="T93" fmla="*/ 386 h 464"/>
                <a:gd name="T94" fmla="*/ 544 w 695"/>
                <a:gd name="T95" fmla="*/ 397 h 464"/>
                <a:gd name="T96" fmla="*/ 633 w 695"/>
                <a:gd name="T97" fmla="*/ 397 h 464"/>
                <a:gd name="T98" fmla="*/ 656 w 695"/>
                <a:gd name="T99" fmla="*/ 397 h 464"/>
                <a:gd name="T100" fmla="*/ 671 w 695"/>
                <a:gd name="T101" fmla="*/ 412 h 464"/>
                <a:gd name="T102" fmla="*/ 671 w 695"/>
                <a:gd name="T103" fmla="*/ 426 h 464"/>
                <a:gd name="T104" fmla="*/ 671 w 695"/>
                <a:gd name="T105" fmla="*/ 426 h 464"/>
                <a:gd name="T106" fmla="*/ 671 w 695"/>
                <a:gd name="T107" fmla="*/ 426 h 464"/>
                <a:gd name="T108" fmla="*/ 671 w 695"/>
                <a:gd name="T109" fmla="*/ 4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5" h="464">
                  <a:moveTo>
                    <a:pt x="656" y="374"/>
                  </a:moveTo>
                  <a:cubicBezTo>
                    <a:pt x="632" y="374"/>
                    <a:pt x="632" y="374"/>
                    <a:pt x="632" y="374"/>
                  </a:cubicBezTo>
                  <a:cubicBezTo>
                    <a:pt x="626" y="230"/>
                    <a:pt x="514" y="114"/>
                    <a:pt x="372" y="101"/>
                  </a:cubicBezTo>
                  <a:cubicBezTo>
                    <a:pt x="372" y="90"/>
                    <a:pt x="372" y="90"/>
                    <a:pt x="372" y="90"/>
                  </a:cubicBezTo>
                  <a:cubicBezTo>
                    <a:pt x="387" y="81"/>
                    <a:pt x="395" y="66"/>
                    <a:pt x="395" y="49"/>
                  </a:cubicBezTo>
                  <a:cubicBezTo>
                    <a:pt x="395" y="23"/>
                    <a:pt x="374" y="0"/>
                    <a:pt x="348" y="0"/>
                  </a:cubicBezTo>
                  <a:cubicBezTo>
                    <a:pt x="347" y="0"/>
                    <a:pt x="347" y="0"/>
                    <a:pt x="347" y="0"/>
                  </a:cubicBezTo>
                  <a:cubicBezTo>
                    <a:pt x="320" y="0"/>
                    <a:pt x="299" y="23"/>
                    <a:pt x="299" y="49"/>
                  </a:cubicBezTo>
                  <a:cubicBezTo>
                    <a:pt x="299" y="66"/>
                    <a:pt x="307" y="81"/>
                    <a:pt x="322" y="90"/>
                  </a:cubicBezTo>
                  <a:cubicBezTo>
                    <a:pt x="322" y="101"/>
                    <a:pt x="322" y="101"/>
                    <a:pt x="322" y="101"/>
                  </a:cubicBezTo>
                  <a:cubicBezTo>
                    <a:pt x="180" y="114"/>
                    <a:pt x="68" y="230"/>
                    <a:pt x="62" y="374"/>
                  </a:cubicBezTo>
                  <a:cubicBezTo>
                    <a:pt x="38" y="374"/>
                    <a:pt x="38" y="374"/>
                    <a:pt x="38" y="374"/>
                  </a:cubicBezTo>
                  <a:cubicBezTo>
                    <a:pt x="17" y="374"/>
                    <a:pt x="0" y="391"/>
                    <a:pt x="0" y="412"/>
                  </a:cubicBezTo>
                  <a:cubicBezTo>
                    <a:pt x="0" y="426"/>
                    <a:pt x="0" y="426"/>
                    <a:pt x="0" y="426"/>
                  </a:cubicBezTo>
                  <a:cubicBezTo>
                    <a:pt x="0" y="447"/>
                    <a:pt x="17" y="464"/>
                    <a:pt x="38" y="464"/>
                  </a:cubicBezTo>
                  <a:cubicBezTo>
                    <a:pt x="656" y="464"/>
                    <a:pt x="656" y="464"/>
                    <a:pt x="656" y="464"/>
                  </a:cubicBezTo>
                  <a:cubicBezTo>
                    <a:pt x="678" y="464"/>
                    <a:pt x="695" y="447"/>
                    <a:pt x="695" y="426"/>
                  </a:cubicBezTo>
                  <a:cubicBezTo>
                    <a:pt x="695" y="412"/>
                    <a:pt x="695" y="412"/>
                    <a:pt x="695" y="412"/>
                  </a:cubicBezTo>
                  <a:cubicBezTo>
                    <a:pt x="695" y="391"/>
                    <a:pt x="678" y="374"/>
                    <a:pt x="656" y="374"/>
                  </a:cubicBezTo>
                  <a:close/>
                  <a:moveTo>
                    <a:pt x="321" y="49"/>
                  </a:moveTo>
                  <a:cubicBezTo>
                    <a:pt x="321" y="35"/>
                    <a:pt x="333" y="24"/>
                    <a:pt x="347" y="24"/>
                  </a:cubicBezTo>
                  <a:cubicBezTo>
                    <a:pt x="348" y="24"/>
                    <a:pt x="348" y="24"/>
                    <a:pt x="348" y="24"/>
                  </a:cubicBezTo>
                  <a:cubicBezTo>
                    <a:pt x="361" y="24"/>
                    <a:pt x="373" y="35"/>
                    <a:pt x="373" y="49"/>
                  </a:cubicBezTo>
                  <a:cubicBezTo>
                    <a:pt x="373" y="59"/>
                    <a:pt x="367" y="68"/>
                    <a:pt x="357" y="73"/>
                  </a:cubicBezTo>
                  <a:cubicBezTo>
                    <a:pt x="352" y="74"/>
                    <a:pt x="350" y="78"/>
                    <a:pt x="350" y="83"/>
                  </a:cubicBezTo>
                  <a:cubicBezTo>
                    <a:pt x="350" y="100"/>
                    <a:pt x="350" y="100"/>
                    <a:pt x="350" y="100"/>
                  </a:cubicBezTo>
                  <a:cubicBezTo>
                    <a:pt x="344" y="100"/>
                    <a:pt x="344" y="100"/>
                    <a:pt x="344" y="100"/>
                  </a:cubicBezTo>
                  <a:cubicBezTo>
                    <a:pt x="344" y="83"/>
                    <a:pt x="344" y="83"/>
                    <a:pt x="344" y="83"/>
                  </a:cubicBezTo>
                  <a:cubicBezTo>
                    <a:pt x="344" y="78"/>
                    <a:pt x="342" y="74"/>
                    <a:pt x="337" y="73"/>
                  </a:cubicBezTo>
                  <a:cubicBezTo>
                    <a:pt x="327" y="68"/>
                    <a:pt x="321" y="59"/>
                    <a:pt x="321" y="49"/>
                  </a:cubicBezTo>
                  <a:close/>
                  <a:moveTo>
                    <a:pt x="671" y="426"/>
                  </a:moveTo>
                  <a:cubicBezTo>
                    <a:pt x="671" y="435"/>
                    <a:pt x="665" y="442"/>
                    <a:pt x="656" y="442"/>
                  </a:cubicBezTo>
                  <a:cubicBezTo>
                    <a:pt x="38" y="442"/>
                    <a:pt x="38" y="442"/>
                    <a:pt x="38" y="442"/>
                  </a:cubicBezTo>
                  <a:cubicBezTo>
                    <a:pt x="29" y="442"/>
                    <a:pt x="23" y="435"/>
                    <a:pt x="23" y="426"/>
                  </a:cubicBezTo>
                  <a:cubicBezTo>
                    <a:pt x="23" y="412"/>
                    <a:pt x="23" y="412"/>
                    <a:pt x="23" y="412"/>
                  </a:cubicBezTo>
                  <a:cubicBezTo>
                    <a:pt x="23" y="404"/>
                    <a:pt x="29" y="397"/>
                    <a:pt x="38" y="397"/>
                  </a:cubicBezTo>
                  <a:cubicBezTo>
                    <a:pt x="57" y="397"/>
                    <a:pt x="57" y="397"/>
                    <a:pt x="57" y="397"/>
                  </a:cubicBezTo>
                  <a:cubicBezTo>
                    <a:pt x="57" y="397"/>
                    <a:pt x="57" y="397"/>
                    <a:pt x="57" y="397"/>
                  </a:cubicBezTo>
                  <a:cubicBezTo>
                    <a:pt x="470" y="397"/>
                    <a:pt x="470" y="397"/>
                    <a:pt x="470" y="397"/>
                  </a:cubicBezTo>
                  <a:cubicBezTo>
                    <a:pt x="476" y="397"/>
                    <a:pt x="482" y="392"/>
                    <a:pt x="482" y="386"/>
                  </a:cubicBezTo>
                  <a:cubicBezTo>
                    <a:pt x="482" y="379"/>
                    <a:pt x="476" y="374"/>
                    <a:pt x="470" y="374"/>
                  </a:cubicBezTo>
                  <a:cubicBezTo>
                    <a:pt x="85" y="374"/>
                    <a:pt x="85" y="374"/>
                    <a:pt x="85" y="374"/>
                  </a:cubicBezTo>
                  <a:cubicBezTo>
                    <a:pt x="91" y="235"/>
                    <a:pt x="206" y="124"/>
                    <a:pt x="345" y="124"/>
                  </a:cubicBezTo>
                  <a:cubicBezTo>
                    <a:pt x="349" y="124"/>
                    <a:pt x="349" y="124"/>
                    <a:pt x="349" y="124"/>
                  </a:cubicBezTo>
                  <a:cubicBezTo>
                    <a:pt x="489" y="124"/>
                    <a:pt x="603" y="235"/>
                    <a:pt x="609" y="374"/>
                  </a:cubicBezTo>
                  <a:cubicBezTo>
                    <a:pt x="544" y="374"/>
                    <a:pt x="544" y="374"/>
                    <a:pt x="544" y="374"/>
                  </a:cubicBezTo>
                  <a:cubicBezTo>
                    <a:pt x="538" y="374"/>
                    <a:pt x="533" y="379"/>
                    <a:pt x="533" y="386"/>
                  </a:cubicBezTo>
                  <a:cubicBezTo>
                    <a:pt x="533" y="392"/>
                    <a:pt x="538" y="397"/>
                    <a:pt x="544" y="397"/>
                  </a:cubicBezTo>
                  <a:cubicBezTo>
                    <a:pt x="633" y="397"/>
                    <a:pt x="633" y="397"/>
                    <a:pt x="633" y="397"/>
                  </a:cubicBezTo>
                  <a:cubicBezTo>
                    <a:pt x="656" y="397"/>
                    <a:pt x="656" y="397"/>
                    <a:pt x="656" y="397"/>
                  </a:cubicBezTo>
                  <a:cubicBezTo>
                    <a:pt x="665" y="397"/>
                    <a:pt x="671" y="404"/>
                    <a:pt x="671" y="412"/>
                  </a:cubicBezTo>
                  <a:cubicBezTo>
                    <a:pt x="671" y="426"/>
                    <a:pt x="671" y="426"/>
                    <a:pt x="671" y="426"/>
                  </a:cubicBezTo>
                  <a:cubicBezTo>
                    <a:pt x="671" y="426"/>
                    <a:pt x="671" y="426"/>
                    <a:pt x="671" y="426"/>
                  </a:cubicBezTo>
                  <a:close/>
                  <a:moveTo>
                    <a:pt x="671" y="426"/>
                  </a:moveTo>
                  <a:cubicBezTo>
                    <a:pt x="671" y="426"/>
                    <a:pt x="671" y="426"/>
                    <a:pt x="671" y="4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22">
              <a:extLst>
                <a:ext uri="{FF2B5EF4-FFF2-40B4-BE49-F238E27FC236}">
                  <a16:creationId xmlns:a16="http://schemas.microsoft.com/office/drawing/2014/main" id="{31B16309-8669-4E38-9220-C6738AE34D41}"/>
                </a:ext>
              </a:extLst>
            </p:cNvPr>
            <p:cNvSpPr>
              <a:spLocks noEditPoints="1"/>
            </p:cNvSpPr>
            <p:nvPr/>
          </p:nvSpPr>
          <p:spPr bwMode="auto">
            <a:xfrm>
              <a:off x="1008" y="1341"/>
              <a:ext cx="185" cy="549"/>
            </a:xfrm>
            <a:custGeom>
              <a:avLst/>
              <a:gdLst>
                <a:gd name="T0" fmla="*/ 45 w 78"/>
                <a:gd name="T1" fmla="*/ 227 h 231"/>
                <a:gd name="T2" fmla="*/ 54 w 78"/>
                <a:gd name="T3" fmla="*/ 231 h 231"/>
                <a:gd name="T4" fmla="*/ 60 w 78"/>
                <a:gd name="T5" fmla="*/ 230 h 231"/>
                <a:gd name="T6" fmla="*/ 64 w 78"/>
                <a:gd name="T7" fmla="*/ 214 h 231"/>
                <a:gd name="T8" fmla="*/ 58 w 78"/>
                <a:gd name="T9" fmla="*/ 119 h 231"/>
                <a:gd name="T10" fmla="*/ 66 w 78"/>
                <a:gd name="T11" fmla="*/ 42 h 231"/>
                <a:gd name="T12" fmla="*/ 46 w 78"/>
                <a:gd name="T13" fmla="*/ 6 h 231"/>
                <a:gd name="T14" fmla="*/ 29 w 78"/>
                <a:gd name="T15" fmla="*/ 5 h 231"/>
                <a:gd name="T16" fmla="*/ 28 w 78"/>
                <a:gd name="T17" fmla="*/ 21 h 231"/>
                <a:gd name="T18" fmla="*/ 39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0" y="231"/>
                    <a:pt x="54" y="231"/>
                  </a:cubicBezTo>
                  <a:cubicBezTo>
                    <a:pt x="56" y="231"/>
                    <a:pt x="59" y="231"/>
                    <a:pt x="60" y="230"/>
                  </a:cubicBezTo>
                  <a:cubicBezTo>
                    <a:pt x="65" y="227"/>
                    <a:pt x="67" y="219"/>
                    <a:pt x="64" y="214"/>
                  </a:cubicBezTo>
                  <a:cubicBezTo>
                    <a:pt x="63" y="213"/>
                    <a:pt x="28" y="158"/>
                    <a:pt x="58" y="119"/>
                  </a:cubicBezTo>
                  <a:cubicBezTo>
                    <a:pt x="75" y="98"/>
                    <a:pt x="78" y="72"/>
                    <a:pt x="66" y="42"/>
                  </a:cubicBezTo>
                  <a:cubicBezTo>
                    <a:pt x="59" y="22"/>
                    <a:pt x="46" y="6"/>
                    <a:pt x="46" y="6"/>
                  </a:cubicBezTo>
                  <a:cubicBezTo>
                    <a:pt x="42" y="0"/>
                    <a:pt x="34" y="0"/>
                    <a:pt x="29" y="5"/>
                  </a:cubicBezTo>
                  <a:cubicBezTo>
                    <a:pt x="25" y="8"/>
                    <a:pt x="23" y="15"/>
                    <a:pt x="28" y="21"/>
                  </a:cubicBezTo>
                  <a:cubicBezTo>
                    <a:pt x="29" y="21"/>
                    <a:pt x="68" y="69"/>
                    <a:pt x="39" y="105"/>
                  </a:cubicBezTo>
                  <a:cubicBezTo>
                    <a:pt x="0" y="156"/>
                    <a:pt x="43"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23">
              <a:extLst>
                <a:ext uri="{FF2B5EF4-FFF2-40B4-BE49-F238E27FC236}">
                  <a16:creationId xmlns:a16="http://schemas.microsoft.com/office/drawing/2014/main" id="{F1DBB735-E792-4CB2-9353-E76FC5F9232A}"/>
                </a:ext>
              </a:extLst>
            </p:cNvPr>
            <p:cNvSpPr>
              <a:spLocks noEditPoints="1"/>
            </p:cNvSpPr>
            <p:nvPr/>
          </p:nvSpPr>
          <p:spPr bwMode="auto">
            <a:xfrm>
              <a:off x="1191" y="1341"/>
              <a:ext cx="185" cy="549"/>
            </a:xfrm>
            <a:custGeom>
              <a:avLst/>
              <a:gdLst>
                <a:gd name="T0" fmla="*/ 45 w 78"/>
                <a:gd name="T1" fmla="*/ 227 h 231"/>
                <a:gd name="T2" fmla="*/ 54 w 78"/>
                <a:gd name="T3" fmla="*/ 231 h 231"/>
                <a:gd name="T4" fmla="*/ 61 w 78"/>
                <a:gd name="T5" fmla="*/ 230 h 231"/>
                <a:gd name="T6" fmla="*/ 64 w 78"/>
                <a:gd name="T7" fmla="*/ 214 h 231"/>
                <a:gd name="T8" fmla="*/ 58 w 78"/>
                <a:gd name="T9" fmla="*/ 119 h 231"/>
                <a:gd name="T10" fmla="*/ 67 w 78"/>
                <a:gd name="T11" fmla="*/ 42 h 231"/>
                <a:gd name="T12" fmla="*/ 46 w 78"/>
                <a:gd name="T13" fmla="*/ 6 h 231"/>
                <a:gd name="T14" fmla="*/ 30 w 78"/>
                <a:gd name="T15" fmla="*/ 5 h 231"/>
                <a:gd name="T16" fmla="*/ 28 w 78"/>
                <a:gd name="T17" fmla="*/ 21 h 231"/>
                <a:gd name="T18" fmla="*/ 40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1" y="231"/>
                    <a:pt x="54" y="231"/>
                  </a:cubicBezTo>
                  <a:cubicBezTo>
                    <a:pt x="56" y="231"/>
                    <a:pt x="58" y="231"/>
                    <a:pt x="61" y="230"/>
                  </a:cubicBezTo>
                  <a:cubicBezTo>
                    <a:pt x="66" y="227"/>
                    <a:pt x="67" y="219"/>
                    <a:pt x="64" y="214"/>
                  </a:cubicBezTo>
                  <a:cubicBezTo>
                    <a:pt x="64" y="213"/>
                    <a:pt x="29" y="158"/>
                    <a:pt x="58" y="119"/>
                  </a:cubicBezTo>
                  <a:cubicBezTo>
                    <a:pt x="74" y="98"/>
                    <a:pt x="78" y="72"/>
                    <a:pt x="67" y="42"/>
                  </a:cubicBezTo>
                  <a:cubicBezTo>
                    <a:pt x="58" y="22"/>
                    <a:pt x="47" y="6"/>
                    <a:pt x="46" y="6"/>
                  </a:cubicBezTo>
                  <a:cubicBezTo>
                    <a:pt x="41" y="0"/>
                    <a:pt x="34" y="0"/>
                    <a:pt x="30" y="5"/>
                  </a:cubicBezTo>
                  <a:cubicBezTo>
                    <a:pt x="24" y="8"/>
                    <a:pt x="24" y="15"/>
                    <a:pt x="28" y="21"/>
                  </a:cubicBezTo>
                  <a:cubicBezTo>
                    <a:pt x="29" y="21"/>
                    <a:pt x="68" y="69"/>
                    <a:pt x="40" y="105"/>
                  </a:cubicBezTo>
                  <a:cubicBezTo>
                    <a:pt x="0" y="156"/>
                    <a:pt x="42"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
              <a:extLst>
                <a:ext uri="{FF2B5EF4-FFF2-40B4-BE49-F238E27FC236}">
                  <a16:creationId xmlns:a16="http://schemas.microsoft.com/office/drawing/2014/main" id="{9412D0FF-59B1-4B66-AA1C-B656CAB8261F}"/>
                </a:ext>
              </a:extLst>
            </p:cNvPr>
            <p:cNvSpPr>
              <a:spLocks noEditPoints="1"/>
            </p:cNvSpPr>
            <p:nvPr/>
          </p:nvSpPr>
          <p:spPr bwMode="auto">
            <a:xfrm>
              <a:off x="45" y="1355"/>
              <a:ext cx="187" cy="547"/>
            </a:xfrm>
            <a:custGeom>
              <a:avLst/>
              <a:gdLst>
                <a:gd name="T0" fmla="*/ 45 w 79"/>
                <a:gd name="T1" fmla="*/ 226 h 230"/>
                <a:gd name="T2" fmla="*/ 55 w 79"/>
                <a:gd name="T3" fmla="*/ 230 h 230"/>
                <a:gd name="T4" fmla="*/ 60 w 79"/>
                <a:gd name="T5" fmla="*/ 229 h 230"/>
                <a:gd name="T6" fmla="*/ 65 w 79"/>
                <a:gd name="T7" fmla="*/ 213 h 230"/>
                <a:gd name="T8" fmla="*/ 58 w 79"/>
                <a:gd name="T9" fmla="*/ 119 h 230"/>
                <a:gd name="T10" fmla="*/ 67 w 79"/>
                <a:gd name="T11" fmla="*/ 41 h 230"/>
                <a:gd name="T12" fmla="*/ 46 w 79"/>
                <a:gd name="T13" fmla="*/ 5 h 230"/>
                <a:gd name="T14" fmla="*/ 29 w 79"/>
                <a:gd name="T15" fmla="*/ 4 h 230"/>
                <a:gd name="T16" fmla="*/ 28 w 79"/>
                <a:gd name="T17" fmla="*/ 20 h 230"/>
                <a:gd name="T18" fmla="*/ 40 w 79"/>
                <a:gd name="T19" fmla="*/ 104 h 230"/>
                <a:gd name="T20" fmla="*/ 45 w 79"/>
                <a:gd name="T21" fmla="*/ 226 h 230"/>
                <a:gd name="T22" fmla="*/ 45 w 79"/>
                <a:gd name="T23" fmla="*/ 226 h 230"/>
                <a:gd name="T24" fmla="*/ 45 w 79"/>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45" y="226"/>
                  </a:moveTo>
                  <a:cubicBezTo>
                    <a:pt x="48" y="229"/>
                    <a:pt x="51" y="230"/>
                    <a:pt x="55" y="230"/>
                  </a:cubicBezTo>
                  <a:cubicBezTo>
                    <a:pt x="57" y="230"/>
                    <a:pt x="59" y="230"/>
                    <a:pt x="60" y="229"/>
                  </a:cubicBezTo>
                  <a:cubicBezTo>
                    <a:pt x="66" y="226"/>
                    <a:pt x="68" y="219"/>
                    <a:pt x="65" y="213"/>
                  </a:cubicBezTo>
                  <a:cubicBezTo>
                    <a:pt x="64" y="212"/>
                    <a:pt x="28" y="157"/>
                    <a:pt x="58" y="119"/>
                  </a:cubicBezTo>
                  <a:cubicBezTo>
                    <a:pt x="75" y="97"/>
                    <a:pt x="79" y="71"/>
                    <a:pt x="67" y="41"/>
                  </a:cubicBezTo>
                  <a:cubicBezTo>
                    <a:pt x="59" y="21"/>
                    <a:pt x="46" y="5"/>
                    <a:pt x="46" y="5"/>
                  </a:cubicBezTo>
                  <a:cubicBezTo>
                    <a:pt x="42" y="0"/>
                    <a:pt x="35" y="0"/>
                    <a:pt x="29" y="4"/>
                  </a:cubicBezTo>
                  <a:cubicBezTo>
                    <a:pt x="25" y="7"/>
                    <a:pt x="24" y="14"/>
                    <a:pt x="28" y="20"/>
                  </a:cubicBezTo>
                  <a:cubicBezTo>
                    <a:pt x="28" y="20"/>
                    <a:pt x="69" y="69"/>
                    <a:pt x="40"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5">
              <a:extLst>
                <a:ext uri="{FF2B5EF4-FFF2-40B4-BE49-F238E27FC236}">
                  <a16:creationId xmlns:a16="http://schemas.microsoft.com/office/drawing/2014/main" id="{C056E87D-E6CB-4219-A206-DBF2139C7951}"/>
                </a:ext>
              </a:extLst>
            </p:cNvPr>
            <p:cNvSpPr>
              <a:spLocks noEditPoints="1"/>
            </p:cNvSpPr>
            <p:nvPr/>
          </p:nvSpPr>
          <p:spPr bwMode="auto">
            <a:xfrm>
              <a:off x="228" y="1355"/>
              <a:ext cx="185" cy="547"/>
            </a:xfrm>
            <a:custGeom>
              <a:avLst/>
              <a:gdLst>
                <a:gd name="T0" fmla="*/ 45 w 78"/>
                <a:gd name="T1" fmla="*/ 226 h 230"/>
                <a:gd name="T2" fmla="*/ 55 w 78"/>
                <a:gd name="T3" fmla="*/ 230 h 230"/>
                <a:gd name="T4" fmla="*/ 61 w 78"/>
                <a:gd name="T5" fmla="*/ 229 h 230"/>
                <a:gd name="T6" fmla="*/ 64 w 78"/>
                <a:gd name="T7" fmla="*/ 213 h 230"/>
                <a:gd name="T8" fmla="*/ 59 w 78"/>
                <a:gd name="T9" fmla="*/ 119 h 230"/>
                <a:gd name="T10" fmla="*/ 67 w 78"/>
                <a:gd name="T11" fmla="*/ 41 h 230"/>
                <a:gd name="T12" fmla="*/ 46 w 78"/>
                <a:gd name="T13" fmla="*/ 5 h 230"/>
                <a:gd name="T14" fmla="*/ 30 w 78"/>
                <a:gd name="T15" fmla="*/ 4 h 230"/>
                <a:gd name="T16" fmla="*/ 28 w 78"/>
                <a:gd name="T17" fmla="*/ 20 h 230"/>
                <a:gd name="T18" fmla="*/ 41 w 78"/>
                <a:gd name="T19" fmla="*/ 104 h 230"/>
                <a:gd name="T20" fmla="*/ 45 w 78"/>
                <a:gd name="T21" fmla="*/ 226 h 230"/>
                <a:gd name="T22" fmla="*/ 45 w 78"/>
                <a:gd name="T23" fmla="*/ 226 h 230"/>
                <a:gd name="T24" fmla="*/ 45 w 78"/>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0">
                  <a:moveTo>
                    <a:pt x="45" y="226"/>
                  </a:moveTo>
                  <a:cubicBezTo>
                    <a:pt x="47" y="229"/>
                    <a:pt x="51" y="230"/>
                    <a:pt x="55" y="230"/>
                  </a:cubicBezTo>
                  <a:cubicBezTo>
                    <a:pt x="57" y="230"/>
                    <a:pt x="59" y="230"/>
                    <a:pt x="61" y="229"/>
                  </a:cubicBezTo>
                  <a:cubicBezTo>
                    <a:pt x="66" y="226"/>
                    <a:pt x="67" y="219"/>
                    <a:pt x="64" y="213"/>
                  </a:cubicBezTo>
                  <a:cubicBezTo>
                    <a:pt x="64" y="212"/>
                    <a:pt x="29" y="157"/>
                    <a:pt x="59" y="119"/>
                  </a:cubicBezTo>
                  <a:cubicBezTo>
                    <a:pt x="75" y="97"/>
                    <a:pt x="78" y="71"/>
                    <a:pt x="67" y="41"/>
                  </a:cubicBezTo>
                  <a:cubicBezTo>
                    <a:pt x="59" y="21"/>
                    <a:pt x="47" y="5"/>
                    <a:pt x="46" y="5"/>
                  </a:cubicBezTo>
                  <a:cubicBezTo>
                    <a:pt x="42" y="0"/>
                    <a:pt x="34" y="0"/>
                    <a:pt x="30" y="4"/>
                  </a:cubicBezTo>
                  <a:cubicBezTo>
                    <a:pt x="25" y="7"/>
                    <a:pt x="25" y="14"/>
                    <a:pt x="28" y="20"/>
                  </a:cubicBezTo>
                  <a:cubicBezTo>
                    <a:pt x="29" y="20"/>
                    <a:pt x="68" y="69"/>
                    <a:pt x="41"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2" name="Rectangle 11">
            <a:extLst>
              <a:ext uri="{FF2B5EF4-FFF2-40B4-BE49-F238E27FC236}">
                <a16:creationId xmlns:a16="http://schemas.microsoft.com/office/drawing/2014/main" id="{E230D45A-E847-4C27-A7CA-6783D4DDD512}"/>
              </a:ext>
            </a:extLst>
          </p:cNvPr>
          <p:cNvSpPr/>
          <p:nvPr userDrawn="1"/>
        </p:nvSpPr>
        <p:spPr>
          <a:xfrm>
            <a:off x="572450" y="0"/>
            <a:ext cx="1298448" cy="12801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Tree>
    <p:extLst>
      <p:ext uri="{BB962C8B-B14F-4D97-AF65-F5344CB8AC3E}">
        <p14:creationId xmlns:p14="http://schemas.microsoft.com/office/powerpoint/2010/main" val="207737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bg1"/>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6BFF0E71-642F-4BEB-A9F2-6E6DD96A7E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bg2"/>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2588697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C0EF26E-A62E-4902-86FC-093174ABCF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11242"/>
            <a:ext cx="9141291" cy="5143500"/>
          </a:xfrm>
          <a:prstGeom prst="rect">
            <a:avLst/>
          </a:prstGeom>
        </p:spPr>
      </p:pic>
      <p:sp>
        <p:nvSpPr>
          <p:cNvPr id="5" name="BMWebAddress">
            <a:extLst>
              <a:ext uri="{FF2B5EF4-FFF2-40B4-BE49-F238E27FC236}">
                <a16:creationId xmlns:a16="http://schemas.microsoft.com/office/drawing/2014/main" id="{20B2F593-B4AE-5451-CCE0-E7EBC68528FB}"/>
              </a:ext>
            </a:extLst>
          </p:cNvPr>
          <p:cNvSpPr txBox="1"/>
          <p:nvPr userDrawn="1"/>
        </p:nvSpPr>
        <p:spPr>
          <a:xfrm>
            <a:off x="565200" y="4090528"/>
            <a:ext cx="6624000" cy="145282"/>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2700">
              <a:lnSpc>
                <a:spcPct val="100000"/>
              </a:lnSpc>
              <a:spcBef>
                <a:spcPts val="670"/>
              </a:spcBef>
            </a:pPr>
            <a:r>
              <a:rPr lang="en-US" sz="800" b="1" spc="-5">
                <a:solidFill>
                  <a:schemeClr val="bg1"/>
                </a:solidFill>
                <a:latin typeface="+mn-lt"/>
                <a:cs typeface="Arial"/>
              </a:rPr>
              <a:t>bakermckenzie.com</a:t>
            </a:r>
            <a:endParaRPr lang="en-US" sz="800" dirty="0">
              <a:solidFill>
                <a:schemeClr val="bg1"/>
              </a:solidFill>
              <a:latin typeface="+mn-lt"/>
              <a:cs typeface="Arial"/>
            </a:endParaRPr>
          </a:p>
        </p:txBody>
      </p:sp>
      <p:sp>
        <p:nvSpPr>
          <p:cNvPr id="6" name="Marketing Office Overview Heading">
            <a:extLst>
              <a:ext uri="{FF2B5EF4-FFF2-40B4-BE49-F238E27FC236}">
                <a16:creationId xmlns:a16="http://schemas.microsoft.com/office/drawing/2014/main" id="{85C85F05-721D-13B8-A543-8C7D93158F6C}"/>
              </a:ext>
            </a:extLst>
          </p:cNvPr>
          <p:cNvSpPr txBox="1"/>
          <p:nvPr userDrawn="1"/>
        </p:nvSpPr>
        <p:spPr>
          <a:xfrm>
            <a:off x="565200" y="3175243"/>
            <a:ext cx="6624000" cy="183600"/>
          </a:xfrm>
          <a:prstGeom prst="rect">
            <a:avLst/>
          </a:prstGeom>
        </p:spPr>
        <p:txBody>
          <a:bodyPr vert="horz" lIns="0" tIns="0" rIns="0" bIns="0" rtlCol="0" anchor="t"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b="1" kern="1200">
                <a:solidFill>
                  <a:schemeClr val="bg1"/>
                </a:solidFill>
                <a:latin typeface="+mn-lt"/>
                <a:ea typeface="+mn-ea"/>
                <a:cs typeface="+mn-cs"/>
              </a:rPr>
              <a:t>Baker McKenzie delivers integrated solutions to complex challenges.</a:t>
            </a:r>
            <a:endParaRPr lang="en-US" sz="1200" b="1" kern="1200" dirty="0">
              <a:solidFill>
                <a:schemeClr val="bg1"/>
              </a:solidFill>
              <a:latin typeface="+mn-lt"/>
              <a:ea typeface="+mn-ea"/>
              <a:cs typeface="+mn-cs"/>
            </a:endParaRPr>
          </a:p>
        </p:txBody>
      </p:sp>
      <p:sp>
        <p:nvSpPr>
          <p:cNvPr id="11" name="Marketing Office Overview Body">
            <a:extLst>
              <a:ext uri="{FF2B5EF4-FFF2-40B4-BE49-F238E27FC236}">
                <a16:creationId xmlns:a16="http://schemas.microsoft.com/office/drawing/2014/main" id="{861D2CCF-5C62-EC4F-A3D5-FEA34934C979}"/>
              </a:ext>
            </a:extLst>
          </p:cNvPr>
          <p:cNvSpPr txBox="1"/>
          <p:nvPr userDrawn="1"/>
        </p:nvSpPr>
        <p:spPr>
          <a:xfrm>
            <a:off x="565200" y="3517243"/>
            <a:ext cx="6624000" cy="3672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800" b="0" kern="1200">
                <a:solidFill>
                  <a:schemeClr val="bg1"/>
                </a:solidFill>
                <a:latin typeface="+mn-lt"/>
                <a:ea typeface="+mn-ea"/>
                <a:cs typeface="+mn-cs"/>
              </a:rPr>
              <a:t>Complex business challenges require an integrated response across different markets, sectors and areas of law. Baker McKenzie's client solutions provide seamless advice, underpinned by deep practice and sector expertise, as well as first-rate local market knowledge. Across more than 70 offices globally, Baker McKenzie works alongside our clients to deliver solutions for a connected world.</a:t>
            </a:r>
            <a:endParaRPr lang="en-GB" sz="800" b="0" kern="1200" dirty="0">
              <a:solidFill>
                <a:schemeClr val="bg1"/>
              </a:solidFill>
              <a:latin typeface="+mn-lt"/>
              <a:ea typeface="+mn-ea"/>
              <a:cs typeface="+mn-cs"/>
            </a:endParaRPr>
          </a:p>
        </p:txBody>
      </p:sp>
      <p:sp>
        <p:nvSpPr>
          <p:cNvPr id="12" name="BMDisclaimer">
            <a:extLst>
              <a:ext uri="{FF2B5EF4-FFF2-40B4-BE49-F238E27FC236}">
                <a16:creationId xmlns:a16="http://schemas.microsoft.com/office/drawing/2014/main" id="{43E68DE3-DEBB-FE8F-75A3-45E58D98813C}"/>
              </a:ext>
            </a:extLst>
          </p:cNvPr>
          <p:cNvSpPr txBox="1"/>
          <p:nvPr userDrawn="1"/>
        </p:nvSpPr>
        <p:spPr>
          <a:xfrm>
            <a:off x="565200" y="4374000"/>
            <a:ext cx="6624000" cy="291600"/>
          </a:xfrm>
          <a:prstGeom prst="rect">
            <a:avLst/>
          </a:prstGeom>
        </p:spPr>
        <p:txBody>
          <a:bodyPr vert="horz" lIns="0" tIns="0" rIns="0" bIns="0" rtlCol="0" anchor="t"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lvl="0" indent="0" algn="l" defTabSz="914400" rtl="0" eaLnBrk="1" latinLnBrk="0" hangingPunct="1">
              <a:lnSpc>
                <a:spcPct val="100000"/>
              </a:lnSpc>
              <a:spcBef>
                <a:spcPts val="0"/>
              </a:spcBef>
              <a:spcAft>
                <a:spcPts val="0"/>
              </a:spcAft>
              <a:buClr>
                <a:schemeClr val="tx1"/>
              </a:buClr>
              <a:buFont typeface="Arial" pitchFamily="34" charset="0"/>
              <a:buNone/>
            </a:pPr>
            <a:r>
              <a:rPr lang="en-US" sz="600" b="0" kern="1200">
                <a:solidFill>
                  <a:schemeClr val="bg1"/>
                </a:solidFill>
                <a:latin typeface="+mn-lt"/>
                <a:ea typeface="+mn-ea"/>
                <a:cs typeface="+mn-cs"/>
              </a:rPr>
              <a:t>Baker &amp; McKenzie LLP is a member firm of Baker &amp; McKenzie International, a global law firm with member law firms around the world.  In accordance with the common terminology used in professional service organizations,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2023 Baker &amp; McKenzie LLP</a:t>
            </a:r>
            <a:endParaRPr lang="en-US" sz="600" b="0" kern="1200" dirty="0">
              <a:solidFill>
                <a:schemeClr val="bg1"/>
              </a:solidFill>
              <a:latin typeface="+mn-lt"/>
              <a:ea typeface="+mn-ea"/>
              <a:cs typeface="+mn-cs"/>
            </a:endParaRPr>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928" y="512064"/>
            <a:ext cx="2484837" cy="863600"/>
          </a:xfrm>
          <a:prstGeom prst="rect">
            <a:avLst/>
          </a:prstGeom>
        </p:spPr>
      </p:pic>
    </p:spTree>
    <p:extLst>
      <p:ext uri="{BB962C8B-B14F-4D97-AF65-F5344CB8AC3E}">
        <p14:creationId xmlns:p14="http://schemas.microsoft.com/office/powerpoint/2010/main" val="3321480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inal Slide Black">
    <p:bg>
      <p:bgPr>
        <a:solidFill>
          <a:schemeClr val="bg2"/>
        </a:solidFill>
        <a:effectLst/>
      </p:bgPr>
    </p:bg>
    <p:spTree>
      <p:nvGrpSpPr>
        <p:cNvPr id="1" name=""/>
        <p:cNvGrpSpPr/>
        <p:nvPr/>
      </p:nvGrpSpPr>
      <p:grpSpPr>
        <a:xfrm>
          <a:off x="0" y="0"/>
          <a:ext cx="0" cy="0"/>
          <a:chOff x="0" y="0"/>
          <a:chExt cx="0" cy="0"/>
        </a:xfrm>
      </p:grpSpPr>
      <p:sp>
        <p:nvSpPr>
          <p:cNvPr id="2" name="BMWebAddress">
            <a:extLst>
              <a:ext uri="{FF2B5EF4-FFF2-40B4-BE49-F238E27FC236}">
                <a16:creationId xmlns:a16="http://schemas.microsoft.com/office/drawing/2014/main" id="{C4860751-954B-76D6-2938-23ED1338ACFF}"/>
              </a:ext>
            </a:extLst>
          </p:cNvPr>
          <p:cNvSpPr txBox="1"/>
          <p:nvPr userDrawn="1"/>
        </p:nvSpPr>
        <p:spPr>
          <a:xfrm>
            <a:off x="565200" y="4090528"/>
            <a:ext cx="2286000" cy="145282"/>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2700">
              <a:lnSpc>
                <a:spcPct val="100000"/>
              </a:lnSpc>
              <a:spcBef>
                <a:spcPts val="670"/>
              </a:spcBef>
            </a:pPr>
            <a:r>
              <a:rPr lang="en-US" sz="800" b="1" spc="-5">
                <a:solidFill>
                  <a:schemeClr val="tx2"/>
                </a:solidFill>
                <a:latin typeface="+mn-lt"/>
                <a:cs typeface="Arial"/>
              </a:rPr>
              <a:t>bakermckenzie.com</a:t>
            </a:r>
            <a:endParaRPr lang="en-US" sz="800" dirty="0">
              <a:solidFill>
                <a:schemeClr val="tx2"/>
              </a:solidFill>
              <a:latin typeface="+mn-lt"/>
              <a:cs typeface="Arial"/>
            </a:endParaRPr>
          </a:p>
        </p:txBody>
      </p:sp>
      <p:sp>
        <p:nvSpPr>
          <p:cNvPr id="3" name="Marketing Office Overview Heading">
            <a:extLst>
              <a:ext uri="{FF2B5EF4-FFF2-40B4-BE49-F238E27FC236}">
                <a16:creationId xmlns:a16="http://schemas.microsoft.com/office/drawing/2014/main" id="{82EFB1F0-8DC9-9BA8-6387-617CFC18586D}"/>
              </a:ext>
            </a:extLst>
          </p:cNvPr>
          <p:cNvSpPr txBox="1"/>
          <p:nvPr userDrawn="1"/>
        </p:nvSpPr>
        <p:spPr>
          <a:xfrm>
            <a:off x="565200" y="3175243"/>
            <a:ext cx="6624000" cy="183600"/>
          </a:xfrm>
          <a:prstGeom prst="rect">
            <a:avLst/>
          </a:prstGeom>
        </p:spPr>
        <p:txBody>
          <a:bodyPr vert="horz" lIns="0" tIns="0" rIns="0" bIns="0" rtlCol="0" anchor="t"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b="1" kern="1200">
                <a:solidFill>
                  <a:schemeClr val="bg1"/>
                </a:solidFill>
                <a:latin typeface="+mn-lt"/>
                <a:ea typeface="+mn-ea"/>
                <a:cs typeface="+mn-cs"/>
              </a:rPr>
              <a:t>Baker McKenzie delivers integrated solutions to complex challenges.</a:t>
            </a:r>
            <a:endParaRPr lang="en-US" sz="1200" b="1" kern="1200" dirty="0">
              <a:solidFill>
                <a:schemeClr val="bg1"/>
              </a:solidFill>
              <a:latin typeface="+mn-lt"/>
              <a:ea typeface="+mn-ea"/>
              <a:cs typeface="+mn-cs"/>
            </a:endParaRPr>
          </a:p>
        </p:txBody>
      </p:sp>
      <p:sp>
        <p:nvSpPr>
          <p:cNvPr id="5" name="Marketing Office Overview Body">
            <a:extLst>
              <a:ext uri="{FF2B5EF4-FFF2-40B4-BE49-F238E27FC236}">
                <a16:creationId xmlns:a16="http://schemas.microsoft.com/office/drawing/2014/main" id="{0193141D-A52F-C6D4-5266-4E885C72A009}"/>
              </a:ext>
            </a:extLst>
          </p:cNvPr>
          <p:cNvSpPr txBox="1"/>
          <p:nvPr userDrawn="1"/>
        </p:nvSpPr>
        <p:spPr>
          <a:xfrm>
            <a:off x="565200" y="3517243"/>
            <a:ext cx="6624000" cy="3672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800" b="0" kern="1200">
                <a:solidFill>
                  <a:schemeClr val="bg1"/>
                </a:solidFill>
                <a:latin typeface="+mn-lt"/>
                <a:ea typeface="+mn-ea"/>
                <a:cs typeface="+mn-cs"/>
              </a:rPr>
              <a:t>Complex business challenges require an integrated response across different markets, sectors and areas of law. Baker McKenzie's client solutions provide seamless advice, underpinned by deep practice and sector expertise, as well as first-rate local market knowledge. Across more than 70 offices globally, Baker McKenzie works alongside our clients to deliver solutions for a connected world.</a:t>
            </a:r>
            <a:endParaRPr lang="en-GB" sz="800" b="0" kern="1200" dirty="0">
              <a:solidFill>
                <a:schemeClr val="bg1"/>
              </a:solidFill>
              <a:latin typeface="+mn-lt"/>
              <a:ea typeface="+mn-ea"/>
              <a:cs typeface="+mn-cs"/>
            </a:endParaRPr>
          </a:p>
        </p:txBody>
      </p:sp>
      <p:sp>
        <p:nvSpPr>
          <p:cNvPr id="6" name="BMDisclaimer">
            <a:extLst>
              <a:ext uri="{FF2B5EF4-FFF2-40B4-BE49-F238E27FC236}">
                <a16:creationId xmlns:a16="http://schemas.microsoft.com/office/drawing/2014/main" id="{C25DA8F6-82C5-4E83-1C0E-B112A5CE121E}"/>
              </a:ext>
            </a:extLst>
          </p:cNvPr>
          <p:cNvSpPr txBox="1"/>
          <p:nvPr userDrawn="1"/>
        </p:nvSpPr>
        <p:spPr>
          <a:xfrm>
            <a:off x="565200" y="4449643"/>
            <a:ext cx="6624000" cy="291600"/>
          </a:xfrm>
          <a:prstGeom prst="rect">
            <a:avLst/>
          </a:prstGeom>
        </p:spPr>
        <p:txBody>
          <a:bodyPr vert="horz" lIns="0" tIns="0" rIns="0" bIns="0" rtlCol="0" anchor="t"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lvl="0" indent="0" algn="l" defTabSz="914400" rtl="0" eaLnBrk="1" latinLnBrk="0" hangingPunct="1">
              <a:lnSpc>
                <a:spcPct val="100000"/>
              </a:lnSpc>
              <a:spcBef>
                <a:spcPts val="0"/>
              </a:spcBef>
              <a:spcAft>
                <a:spcPts val="0"/>
              </a:spcAft>
              <a:buClr>
                <a:schemeClr val="tx1"/>
              </a:buClr>
              <a:buFont typeface="Arial" pitchFamily="34" charset="0"/>
              <a:buNone/>
            </a:pPr>
            <a:r>
              <a:rPr lang="en-US" sz="600" b="0" kern="1200">
                <a:solidFill>
                  <a:schemeClr val="bg1"/>
                </a:solidFill>
                <a:latin typeface="+mn-lt"/>
                <a:ea typeface="+mn-ea"/>
                <a:cs typeface="+mn-cs"/>
              </a:rPr>
              <a:t>Baker &amp; McKenzie LLP is a member firm of Baker &amp; McKenzie International, a global law firm with member law firms around the world.  In accordance with the common terminology used in professional service organizations,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2023 Baker &amp; McKenzie LLP</a:t>
            </a:r>
            <a:endParaRPr lang="en-US" sz="600" b="0" kern="1200" dirty="0">
              <a:solidFill>
                <a:schemeClr val="bg1"/>
              </a:solidFill>
              <a:latin typeface="+mn-lt"/>
              <a:ea typeface="+mn-ea"/>
              <a:cs typeface="+mn-cs"/>
            </a:endParaRPr>
          </a:p>
        </p:txBody>
      </p:sp>
    </p:spTree>
    <p:extLst>
      <p:ext uri="{BB962C8B-B14F-4D97-AF65-F5344CB8AC3E}">
        <p14:creationId xmlns:p14="http://schemas.microsoft.com/office/powerpoint/2010/main" val="863939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solidFill>
                  <a:schemeClr val="tx1"/>
                </a:solidFill>
              </a:defRPr>
            </a:lvl1pPr>
          </a:lstStyle>
          <a:p>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511D280-0087-4025-85DC-7A4BA4039648}" type="slidenum">
              <a:rPr lang="en-AU" smtClean="0"/>
              <a:pPr/>
              <a:t>‹#›</a:t>
            </a:fld>
            <a:endParaRPr lang="en-AU" dirty="0"/>
          </a:p>
        </p:txBody>
      </p:sp>
    </p:spTree>
    <p:extLst>
      <p:ext uri="{BB962C8B-B14F-4D97-AF65-F5344CB8AC3E}">
        <p14:creationId xmlns:p14="http://schemas.microsoft.com/office/powerpoint/2010/main" val="239345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2400" y="171450"/>
            <a:ext cx="8839200" cy="514350"/>
          </a:xfrm>
          <a:prstGeom prst="rect">
            <a:avLst/>
          </a:prstGeom>
        </p:spPr>
        <p:txBody>
          <a:bodyPr/>
          <a:lstStyle>
            <a:lvl1pPr marL="0" indent="0" algn="ctr">
              <a:buNone/>
              <a:defRPr sz="2700" b="1" i="0">
                <a:solidFill>
                  <a:schemeClr val="bg1">
                    <a:lumMod val="10000"/>
                  </a:schemeClr>
                </a:solidFill>
                <a:effectLst/>
                <a:latin typeface="Arial" panose="020B0604020202020204" pitchFamily="34" charset="0"/>
                <a:cs typeface="Arial" panose="020B0604020202020204" pitchFamily="34" charset="0"/>
              </a:defRPr>
            </a:lvl1pPr>
            <a:lvl5pPr marL="1371600" indent="0" algn="ctr">
              <a:buNone/>
              <a:defRPr/>
            </a:lvl5pPr>
          </a:lstStyle>
          <a:p>
            <a:pPr lvl="0"/>
            <a:r>
              <a:rPr lang="en-US"/>
              <a:t>Click to edit Master text styles</a:t>
            </a:r>
          </a:p>
        </p:txBody>
      </p:sp>
      <p:sp>
        <p:nvSpPr>
          <p:cNvPr id="5" name="Text Placeholder 4">
            <a:extLst>
              <a:ext uri="{FF2B5EF4-FFF2-40B4-BE49-F238E27FC236}">
                <a16:creationId xmlns:a16="http://schemas.microsoft.com/office/drawing/2014/main" id="{3DD6F2AD-1C50-7B41-9270-57864D290FA5}"/>
              </a:ext>
            </a:extLst>
          </p:cNvPr>
          <p:cNvSpPr>
            <a:spLocks noGrp="1"/>
          </p:cNvSpPr>
          <p:nvPr>
            <p:ph type="body" sz="quarter" idx="14"/>
          </p:nvPr>
        </p:nvSpPr>
        <p:spPr>
          <a:xfrm>
            <a:off x="459582" y="1122760"/>
            <a:ext cx="8214122" cy="2962275"/>
          </a:xfrm>
          <a:prstGeom prst="rect">
            <a:avLst/>
          </a:prstGeom>
        </p:spPr>
        <p:txBody>
          <a:bodyPr/>
          <a:lstStyle>
            <a:lvl1pPr>
              <a:defRPr>
                <a:solidFill>
                  <a:schemeClr val="bg1">
                    <a:lumMod val="10000"/>
                  </a:schemeClr>
                </a:solidFill>
              </a:defRPr>
            </a:lvl1pPr>
            <a:lvl2pPr>
              <a:defRPr>
                <a:solidFill>
                  <a:schemeClr val="bg1">
                    <a:lumMod val="10000"/>
                  </a:schemeClr>
                </a:solidFill>
              </a:defRPr>
            </a:lvl2pPr>
            <a:lvl3pPr>
              <a:defRPr>
                <a:solidFill>
                  <a:schemeClr val="bg1">
                    <a:lumMod val="10000"/>
                  </a:schemeClr>
                </a:solidFill>
              </a:defRPr>
            </a:lvl3pPr>
            <a:lvl4pPr>
              <a:defRPr>
                <a:solidFill>
                  <a:schemeClr val="bg1">
                    <a:lumMod val="10000"/>
                  </a:schemeClr>
                </a:solidFill>
              </a:defRPr>
            </a:lvl4pPr>
            <a:lvl5pPr>
              <a:defRPr>
                <a:solidFill>
                  <a:schemeClr val="bg1">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7006602"/>
      </p:ext>
    </p:extLst>
  </p:cSld>
  <p:clrMapOvr>
    <a:masterClrMapping/>
  </p:clrMapOvr>
  <p:transition spd="med" advClick="0" advTm="7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s 2">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6738" y="633626"/>
            <a:ext cx="3630610" cy="453600"/>
          </a:xfrm>
          <a:prstGeom prst="rect">
            <a:avLst/>
          </a:prstGeom>
        </p:spPr>
        <p:txBody>
          <a:bodyPr vert="horz" lIns="0" tIns="0" rIns="0" bIns="0" rtlCol="0" anchor="t" anchorCtr="0">
            <a:noAutofit/>
          </a:bodyPr>
          <a:lstStyle>
            <a:lvl1pPr>
              <a:defRPr/>
            </a:lvl1pPr>
          </a:lstStyle>
          <a:p>
            <a:r>
              <a:rPr lang="en-US" dirty="0"/>
              <a:t>Speakers</a:t>
            </a:r>
            <a:endParaRPr lang="en-AU" dirty="0"/>
          </a:p>
        </p:txBody>
      </p:sp>
      <p:sp>
        <p:nvSpPr>
          <p:cNvPr id="38" name="Picture Placeholder 3"/>
          <p:cNvSpPr>
            <a:spLocks noGrp="1" noChangeAspect="1"/>
          </p:cNvSpPr>
          <p:nvPr>
            <p:ph type="pic" sz="quarter" idx="11" hasCustomPrompt="1"/>
          </p:nvPr>
        </p:nvSpPr>
        <p:spPr>
          <a:xfrm>
            <a:off x="570892" y="1506020"/>
            <a:ext cx="953959" cy="1188720"/>
          </a:xfrm>
          <a:solidFill>
            <a:srgbClr val="F1F2F2"/>
          </a:solidFill>
        </p:spPr>
        <p:txBody>
          <a:bodyPr>
            <a:noAutofit/>
          </a:bodyPr>
          <a:lstStyle>
            <a:lvl1pPr>
              <a:defRPr sz="900"/>
            </a:lvl1pPr>
          </a:lstStyle>
          <a:p>
            <a:r>
              <a:rPr lang="en-US" dirty="0"/>
              <a:t>click icon to add picture</a:t>
            </a:r>
            <a:endParaRPr lang="en-GB" dirty="0"/>
          </a:p>
        </p:txBody>
      </p:sp>
      <p:sp>
        <p:nvSpPr>
          <p:cNvPr id="39" name="Text Placeholder 9"/>
          <p:cNvSpPr>
            <a:spLocks noGrp="1"/>
          </p:cNvSpPr>
          <p:nvPr>
            <p:ph type="body" sz="quarter" idx="12" hasCustomPrompt="1"/>
          </p:nvPr>
        </p:nvSpPr>
        <p:spPr>
          <a:xfrm>
            <a:off x="570892" y="2805549"/>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40" name="Picture Placeholder 3"/>
          <p:cNvSpPr>
            <a:spLocks noGrp="1" noChangeAspect="1"/>
          </p:cNvSpPr>
          <p:nvPr>
            <p:ph type="pic" sz="quarter" idx="13" hasCustomPrompt="1"/>
          </p:nvPr>
        </p:nvSpPr>
        <p:spPr>
          <a:xfrm>
            <a:off x="2557798" y="1506020"/>
            <a:ext cx="953959" cy="1188720"/>
          </a:xfrm>
          <a:solidFill>
            <a:srgbClr val="F1F2F2"/>
          </a:solidFill>
        </p:spPr>
        <p:txBody>
          <a:bodyPr>
            <a:no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41" name="Text Placeholder 9"/>
          <p:cNvSpPr>
            <a:spLocks noGrp="1"/>
          </p:cNvSpPr>
          <p:nvPr>
            <p:ph type="body" sz="quarter" idx="14" hasCustomPrompt="1"/>
          </p:nvPr>
        </p:nvSpPr>
        <p:spPr>
          <a:xfrm>
            <a:off x="2557798" y="2805549"/>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pic>
        <p:nvPicPr>
          <p:cNvPr id="9" name="Picture 8" descr="Background pattern&#10;&#10;Description automatically generated">
            <a:extLst>
              <a:ext uri="{FF2B5EF4-FFF2-40B4-BE49-F238E27FC236}">
                <a16:creationId xmlns:a16="http://schemas.microsoft.com/office/drawing/2014/main" id="{4D065044-92A9-4332-A049-B0500A6BF4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000" r="1"/>
          <a:stretch/>
        </p:blipFill>
        <p:spPr>
          <a:xfrm>
            <a:off x="4572000" y="0"/>
            <a:ext cx="4571999" cy="5143500"/>
          </a:xfrm>
          <a:prstGeom prst="rect">
            <a:avLst/>
          </a:prstGeom>
        </p:spPr>
      </p:pic>
    </p:spTree>
    <p:extLst>
      <p:ext uri="{BB962C8B-B14F-4D97-AF65-F5344CB8AC3E}">
        <p14:creationId xmlns:p14="http://schemas.microsoft.com/office/powerpoint/2010/main" val="2271856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D27CB2BA-2C50-4D82-A8BB-1468D2B2E0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755"/>
          <a:stretch/>
        </p:blipFill>
        <p:spPr>
          <a:xfrm>
            <a:off x="6835612" y="0"/>
            <a:ext cx="2308388" cy="5143500"/>
          </a:xfrm>
          <a:prstGeom prst="rect">
            <a:avLst/>
          </a:prstGeom>
        </p:spPr>
      </p:pic>
      <p:sp>
        <p:nvSpPr>
          <p:cNvPr id="2" name="Title 1"/>
          <p:cNvSpPr>
            <a:spLocks noGrp="1"/>
          </p:cNvSpPr>
          <p:nvPr>
            <p:ph type="title"/>
          </p:nvPr>
        </p:nvSpPr>
        <p:spPr>
          <a:xfrm>
            <a:off x="304800" y="410400"/>
            <a:ext cx="6227064" cy="453600"/>
          </a:xfrm>
        </p:spPr>
        <p:txBody>
          <a:body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6237FA6-B01B-4AC4-B2C4-042E0C4FC130}" type="slidenum">
              <a:rPr lang="en-GB" smtClean="0"/>
              <a:pPr/>
              <a:t>‹#›</a:t>
            </a:fld>
            <a:endParaRPr lang="en-GB" dirty="0"/>
          </a:p>
        </p:txBody>
      </p:sp>
      <p:sp>
        <p:nvSpPr>
          <p:cNvPr id="8" name="Text Placeholder 4"/>
          <p:cNvSpPr>
            <a:spLocks noGrp="1"/>
          </p:cNvSpPr>
          <p:nvPr>
            <p:ph type="body" sz="quarter" idx="13" hasCustomPrompt="1"/>
          </p:nvPr>
        </p:nvSpPr>
        <p:spPr>
          <a:xfrm>
            <a:off x="304800" y="877295"/>
            <a:ext cx="6227064"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70171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s 4">
    <p:spTree>
      <p:nvGrpSpPr>
        <p:cNvPr id="1" name=""/>
        <p:cNvGrpSpPr/>
        <p:nvPr/>
      </p:nvGrpSpPr>
      <p:grpSpPr>
        <a:xfrm>
          <a:off x="0" y="0"/>
          <a:ext cx="0" cy="0"/>
          <a:chOff x="0" y="0"/>
          <a:chExt cx="0" cy="0"/>
        </a:xfrm>
      </p:grpSpPr>
      <p:sp>
        <p:nvSpPr>
          <p:cNvPr id="38" name="Picture Placeholder 3"/>
          <p:cNvSpPr>
            <a:spLocks noGrp="1"/>
          </p:cNvSpPr>
          <p:nvPr>
            <p:ph type="pic" sz="quarter" idx="11" hasCustomPrompt="1"/>
          </p:nvPr>
        </p:nvSpPr>
        <p:spPr>
          <a:xfrm>
            <a:off x="570892" y="1284287"/>
            <a:ext cx="713232" cy="888752"/>
          </a:xfrm>
          <a:solidFill>
            <a:srgbClr val="F1F2F2"/>
          </a:solidFill>
        </p:spPr>
        <p:txBody>
          <a:bodyPr>
            <a:normAutofit/>
          </a:bodyPr>
          <a:lstStyle>
            <a:lvl1pPr>
              <a:defRPr sz="900"/>
            </a:lvl1pPr>
          </a:lstStyle>
          <a:p>
            <a:r>
              <a:rPr lang="en-US" dirty="0"/>
              <a:t>click icon to add picture</a:t>
            </a:r>
            <a:endParaRPr lang="en-GB" dirty="0"/>
          </a:p>
        </p:txBody>
      </p:sp>
      <p:sp>
        <p:nvSpPr>
          <p:cNvPr id="39" name="Text Placeholder 9"/>
          <p:cNvSpPr>
            <a:spLocks noGrp="1"/>
          </p:cNvSpPr>
          <p:nvPr>
            <p:ph type="body" sz="quarter" idx="12" hasCustomPrompt="1"/>
          </p:nvPr>
        </p:nvSpPr>
        <p:spPr>
          <a:xfrm>
            <a:off x="570892" y="2216156"/>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40" name="Picture Placeholder 3"/>
          <p:cNvSpPr>
            <a:spLocks noGrp="1"/>
          </p:cNvSpPr>
          <p:nvPr>
            <p:ph type="pic" sz="quarter" idx="13" hasCustomPrompt="1"/>
          </p:nvPr>
        </p:nvSpPr>
        <p:spPr>
          <a:xfrm>
            <a:off x="2557798" y="1284287"/>
            <a:ext cx="713232" cy="888752"/>
          </a:xfr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41" name="Text Placeholder 9"/>
          <p:cNvSpPr>
            <a:spLocks noGrp="1"/>
          </p:cNvSpPr>
          <p:nvPr>
            <p:ph type="body" sz="quarter" idx="14" hasCustomPrompt="1"/>
          </p:nvPr>
        </p:nvSpPr>
        <p:spPr>
          <a:xfrm>
            <a:off x="2557798" y="2216156"/>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44" name="Picture Placeholder 3"/>
          <p:cNvSpPr>
            <a:spLocks noGrp="1"/>
          </p:cNvSpPr>
          <p:nvPr>
            <p:ph type="pic" sz="quarter" idx="17" hasCustomPrompt="1"/>
          </p:nvPr>
        </p:nvSpPr>
        <p:spPr>
          <a:xfrm>
            <a:off x="570892" y="3013711"/>
            <a:ext cx="713232" cy="888752"/>
          </a:xfrm>
          <a:solidFill>
            <a:srgbClr val="F1F2F2"/>
          </a:solidFill>
        </p:spPr>
        <p:txBody>
          <a:bodyPr>
            <a:normAutofit/>
          </a:bodyPr>
          <a:lstStyle>
            <a:lvl1pPr>
              <a:defRPr sz="900"/>
            </a:lvl1pPr>
          </a:lstStyle>
          <a:p>
            <a:r>
              <a:rPr lang="en-US" dirty="0"/>
              <a:t>click icon to add picture</a:t>
            </a:r>
            <a:endParaRPr lang="en-GB" dirty="0"/>
          </a:p>
        </p:txBody>
      </p:sp>
      <p:sp>
        <p:nvSpPr>
          <p:cNvPr id="45" name="Text Placeholder 9"/>
          <p:cNvSpPr>
            <a:spLocks noGrp="1"/>
          </p:cNvSpPr>
          <p:nvPr>
            <p:ph type="body" sz="quarter" idx="18" hasCustomPrompt="1"/>
          </p:nvPr>
        </p:nvSpPr>
        <p:spPr>
          <a:xfrm>
            <a:off x="570892" y="3951289"/>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46" name="Picture Placeholder 3"/>
          <p:cNvSpPr>
            <a:spLocks noGrp="1"/>
          </p:cNvSpPr>
          <p:nvPr>
            <p:ph type="pic" sz="quarter" idx="19" hasCustomPrompt="1"/>
          </p:nvPr>
        </p:nvSpPr>
        <p:spPr>
          <a:xfrm>
            <a:off x="2557798" y="3013711"/>
            <a:ext cx="713232" cy="888752"/>
          </a:xfrm>
          <a:solidFill>
            <a:srgbClr val="F1F2F2"/>
          </a:solidFill>
        </p:spPr>
        <p:txBody>
          <a:bodyPr>
            <a:normAutofit/>
          </a:bodyPr>
          <a:lstStyle>
            <a:lvl1pPr>
              <a:defRPr sz="900"/>
            </a:lvl1pPr>
          </a:lstStyle>
          <a:p>
            <a:r>
              <a:rPr lang="en-US" dirty="0"/>
              <a:t>click icon to add picture</a:t>
            </a:r>
            <a:endParaRPr lang="en-GB" dirty="0"/>
          </a:p>
        </p:txBody>
      </p:sp>
      <p:sp>
        <p:nvSpPr>
          <p:cNvPr id="47" name="Text Placeholder 9"/>
          <p:cNvSpPr>
            <a:spLocks noGrp="1"/>
          </p:cNvSpPr>
          <p:nvPr>
            <p:ph type="body" sz="quarter" idx="20" hasCustomPrompt="1"/>
          </p:nvPr>
        </p:nvSpPr>
        <p:spPr>
          <a:xfrm>
            <a:off x="2557798" y="3951289"/>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16" name="Title Placeholder 1">
            <a:extLst>
              <a:ext uri="{FF2B5EF4-FFF2-40B4-BE49-F238E27FC236}">
                <a16:creationId xmlns:a16="http://schemas.microsoft.com/office/drawing/2014/main" id="{7CCBD7E7-2459-4031-A14C-9E4B4ED6B1CC}"/>
              </a:ext>
            </a:extLst>
          </p:cNvPr>
          <p:cNvSpPr>
            <a:spLocks noGrp="1"/>
          </p:cNvSpPr>
          <p:nvPr>
            <p:ph type="title" hasCustomPrompt="1"/>
          </p:nvPr>
        </p:nvSpPr>
        <p:spPr bwMode="gray">
          <a:xfrm>
            <a:off x="566738" y="633626"/>
            <a:ext cx="3630610" cy="453600"/>
          </a:xfrm>
          <a:prstGeom prst="rect">
            <a:avLst/>
          </a:prstGeom>
        </p:spPr>
        <p:txBody>
          <a:bodyPr vert="horz" lIns="0" tIns="0" rIns="0" bIns="0" rtlCol="0" anchor="t" anchorCtr="0">
            <a:noAutofit/>
          </a:bodyPr>
          <a:lstStyle>
            <a:lvl1pPr>
              <a:defRPr/>
            </a:lvl1pPr>
          </a:lstStyle>
          <a:p>
            <a:r>
              <a:rPr lang="en-US" dirty="0"/>
              <a:t>Speakers</a:t>
            </a:r>
            <a:endParaRPr lang="en-AU" dirty="0"/>
          </a:p>
        </p:txBody>
      </p:sp>
      <p:pic>
        <p:nvPicPr>
          <p:cNvPr id="12" name="Picture 11" descr="Background pattern&#10;&#10;Description automatically generated">
            <a:extLst>
              <a:ext uri="{FF2B5EF4-FFF2-40B4-BE49-F238E27FC236}">
                <a16:creationId xmlns:a16="http://schemas.microsoft.com/office/drawing/2014/main" id="{CFD63CBA-50AA-4888-BB33-3E05FF5466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000" r="1"/>
          <a:stretch/>
        </p:blipFill>
        <p:spPr>
          <a:xfrm>
            <a:off x="4572000" y="0"/>
            <a:ext cx="4571999" cy="5143500"/>
          </a:xfrm>
          <a:prstGeom prst="rect">
            <a:avLst/>
          </a:prstGeom>
        </p:spPr>
      </p:pic>
    </p:spTree>
    <p:extLst>
      <p:ext uri="{BB962C8B-B14F-4D97-AF65-F5344CB8AC3E}">
        <p14:creationId xmlns:p14="http://schemas.microsoft.com/office/powerpoint/2010/main" val="86032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s 6">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7044" y="633626"/>
            <a:ext cx="4032252" cy="453600"/>
          </a:xfrm>
          <a:prstGeom prst="rect">
            <a:avLst/>
          </a:prstGeom>
        </p:spPr>
        <p:txBody>
          <a:bodyPr vert="horz" lIns="0" tIns="0" rIns="0" bIns="0" rtlCol="0" anchor="t" anchorCtr="0">
            <a:noAutofit/>
          </a:bodyPr>
          <a:lstStyle>
            <a:lvl1pPr>
              <a:defRPr/>
            </a:lvl1pPr>
          </a:lstStyle>
          <a:p>
            <a:r>
              <a:rPr lang="en-US" dirty="0"/>
              <a:t>Speakers</a:t>
            </a:r>
            <a:endParaRPr lang="en-AU" dirty="0"/>
          </a:p>
        </p:txBody>
      </p:sp>
      <p:sp>
        <p:nvSpPr>
          <p:cNvPr id="18" name="Picture Placeholder 3">
            <a:extLst>
              <a:ext uri="{FF2B5EF4-FFF2-40B4-BE49-F238E27FC236}">
                <a16:creationId xmlns:a16="http://schemas.microsoft.com/office/drawing/2014/main" id="{D4020A5A-DF82-4542-9A1D-F0ABE263C5F4}"/>
              </a:ext>
            </a:extLst>
          </p:cNvPr>
          <p:cNvSpPr>
            <a:spLocks noGrp="1"/>
          </p:cNvSpPr>
          <p:nvPr>
            <p:ph type="pic" sz="quarter" idx="11" hasCustomPrompt="1"/>
          </p:nvPr>
        </p:nvSpPr>
        <p:spPr>
          <a:xfrm>
            <a:off x="570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19" name="Text Placeholder 9">
            <a:extLst>
              <a:ext uri="{FF2B5EF4-FFF2-40B4-BE49-F238E27FC236}">
                <a16:creationId xmlns:a16="http://schemas.microsoft.com/office/drawing/2014/main" id="{7CE2C23F-5AD1-4502-9155-A91DA30ACB5C}"/>
              </a:ext>
            </a:extLst>
          </p:cNvPr>
          <p:cNvSpPr>
            <a:spLocks noGrp="1"/>
          </p:cNvSpPr>
          <p:nvPr>
            <p:ph type="body" sz="quarter" idx="12" hasCustomPrompt="1"/>
          </p:nvPr>
        </p:nvSpPr>
        <p:spPr>
          <a:xfrm>
            <a:off x="570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20" name="Picture Placeholder 3">
            <a:extLst>
              <a:ext uri="{FF2B5EF4-FFF2-40B4-BE49-F238E27FC236}">
                <a16:creationId xmlns:a16="http://schemas.microsoft.com/office/drawing/2014/main" id="{EDBDB9C8-F64E-4491-9015-A96B922FF8CB}"/>
              </a:ext>
            </a:extLst>
          </p:cNvPr>
          <p:cNvSpPr>
            <a:spLocks noGrp="1"/>
          </p:cNvSpPr>
          <p:nvPr>
            <p:ph type="pic" sz="quarter" idx="13" hasCustomPrompt="1"/>
          </p:nvPr>
        </p:nvSpPr>
        <p:spPr>
          <a:xfrm>
            <a:off x="1964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22" name="Text Placeholder 9">
            <a:extLst>
              <a:ext uri="{FF2B5EF4-FFF2-40B4-BE49-F238E27FC236}">
                <a16:creationId xmlns:a16="http://schemas.microsoft.com/office/drawing/2014/main" id="{0033BB13-EAE5-4FFE-95CC-571A3F4687D3}"/>
              </a:ext>
            </a:extLst>
          </p:cNvPr>
          <p:cNvSpPr>
            <a:spLocks noGrp="1"/>
          </p:cNvSpPr>
          <p:nvPr>
            <p:ph type="body" sz="quarter" idx="14" hasCustomPrompt="1"/>
          </p:nvPr>
        </p:nvSpPr>
        <p:spPr>
          <a:xfrm>
            <a:off x="1964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23" name="Picture Placeholder 3">
            <a:extLst>
              <a:ext uri="{FF2B5EF4-FFF2-40B4-BE49-F238E27FC236}">
                <a16:creationId xmlns:a16="http://schemas.microsoft.com/office/drawing/2014/main" id="{3B5084AA-1881-4044-8BB7-736DED5BAE81}"/>
              </a:ext>
            </a:extLst>
          </p:cNvPr>
          <p:cNvSpPr>
            <a:spLocks noGrp="1"/>
          </p:cNvSpPr>
          <p:nvPr>
            <p:ph type="pic" sz="quarter" idx="15" hasCustomPrompt="1"/>
          </p:nvPr>
        </p:nvSpPr>
        <p:spPr>
          <a:xfrm>
            <a:off x="3358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24" name="Text Placeholder 9">
            <a:extLst>
              <a:ext uri="{FF2B5EF4-FFF2-40B4-BE49-F238E27FC236}">
                <a16:creationId xmlns:a16="http://schemas.microsoft.com/office/drawing/2014/main" id="{6A628484-0413-4FEA-AE87-BBAC521B3206}"/>
              </a:ext>
            </a:extLst>
          </p:cNvPr>
          <p:cNvSpPr>
            <a:spLocks noGrp="1"/>
          </p:cNvSpPr>
          <p:nvPr>
            <p:ph type="body" sz="quarter" idx="16" hasCustomPrompt="1"/>
          </p:nvPr>
        </p:nvSpPr>
        <p:spPr>
          <a:xfrm>
            <a:off x="3358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25" name="Picture Placeholder 3">
            <a:extLst>
              <a:ext uri="{FF2B5EF4-FFF2-40B4-BE49-F238E27FC236}">
                <a16:creationId xmlns:a16="http://schemas.microsoft.com/office/drawing/2014/main" id="{8FB08FA6-56A5-4AFA-AC88-9D2394356A4B}"/>
              </a:ext>
            </a:extLst>
          </p:cNvPr>
          <p:cNvSpPr>
            <a:spLocks noGrp="1"/>
          </p:cNvSpPr>
          <p:nvPr>
            <p:ph type="pic" sz="quarter" idx="17" hasCustomPrompt="1"/>
          </p:nvPr>
        </p:nvSpPr>
        <p:spPr>
          <a:xfrm>
            <a:off x="570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26" name="Text Placeholder 9">
            <a:extLst>
              <a:ext uri="{FF2B5EF4-FFF2-40B4-BE49-F238E27FC236}">
                <a16:creationId xmlns:a16="http://schemas.microsoft.com/office/drawing/2014/main" id="{F8476CCB-B1AD-453C-A98A-639A37F04979}"/>
              </a:ext>
            </a:extLst>
          </p:cNvPr>
          <p:cNvSpPr>
            <a:spLocks noGrp="1"/>
          </p:cNvSpPr>
          <p:nvPr>
            <p:ph type="body" sz="quarter" idx="18" hasCustomPrompt="1"/>
          </p:nvPr>
        </p:nvSpPr>
        <p:spPr>
          <a:xfrm>
            <a:off x="570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27" name="Picture Placeholder 3">
            <a:extLst>
              <a:ext uri="{FF2B5EF4-FFF2-40B4-BE49-F238E27FC236}">
                <a16:creationId xmlns:a16="http://schemas.microsoft.com/office/drawing/2014/main" id="{7B77836A-E075-4259-8977-1A9FC5D17961}"/>
              </a:ext>
            </a:extLst>
          </p:cNvPr>
          <p:cNvSpPr>
            <a:spLocks noGrp="1"/>
          </p:cNvSpPr>
          <p:nvPr>
            <p:ph type="pic" sz="quarter" idx="19" hasCustomPrompt="1"/>
          </p:nvPr>
        </p:nvSpPr>
        <p:spPr>
          <a:xfrm>
            <a:off x="1964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28" name="Text Placeholder 9">
            <a:extLst>
              <a:ext uri="{FF2B5EF4-FFF2-40B4-BE49-F238E27FC236}">
                <a16:creationId xmlns:a16="http://schemas.microsoft.com/office/drawing/2014/main" id="{601D3BBD-8B3D-49C1-B68B-375110D5CA79}"/>
              </a:ext>
            </a:extLst>
          </p:cNvPr>
          <p:cNvSpPr>
            <a:spLocks noGrp="1"/>
          </p:cNvSpPr>
          <p:nvPr>
            <p:ph type="body" sz="quarter" idx="20" hasCustomPrompt="1"/>
          </p:nvPr>
        </p:nvSpPr>
        <p:spPr>
          <a:xfrm>
            <a:off x="1964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29" name="Picture Placeholder 3">
            <a:extLst>
              <a:ext uri="{FF2B5EF4-FFF2-40B4-BE49-F238E27FC236}">
                <a16:creationId xmlns:a16="http://schemas.microsoft.com/office/drawing/2014/main" id="{3D0BBE4E-F208-4263-A661-25893F350B98}"/>
              </a:ext>
            </a:extLst>
          </p:cNvPr>
          <p:cNvSpPr>
            <a:spLocks noGrp="1"/>
          </p:cNvSpPr>
          <p:nvPr>
            <p:ph type="pic" sz="quarter" idx="21" hasCustomPrompt="1"/>
          </p:nvPr>
        </p:nvSpPr>
        <p:spPr>
          <a:xfrm>
            <a:off x="3358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30" name="Text Placeholder 9">
            <a:extLst>
              <a:ext uri="{FF2B5EF4-FFF2-40B4-BE49-F238E27FC236}">
                <a16:creationId xmlns:a16="http://schemas.microsoft.com/office/drawing/2014/main" id="{19EF5700-227A-4450-BA61-530A2AAB5600}"/>
              </a:ext>
            </a:extLst>
          </p:cNvPr>
          <p:cNvSpPr>
            <a:spLocks noGrp="1"/>
          </p:cNvSpPr>
          <p:nvPr>
            <p:ph type="body" sz="quarter" idx="22" hasCustomPrompt="1"/>
          </p:nvPr>
        </p:nvSpPr>
        <p:spPr>
          <a:xfrm>
            <a:off x="3358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pic>
        <p:nvPicPr>
          <p:cNvPr id="16" name="Picture 15" descr="Background pattern&#10;&#10;Description automatically generated">
            <a:extLst>
              <a:ext uri="{FF2B5EF4-FFF2-40B4-BE49-F238E27FC236}">
                <a16:creationId xmlns:a16="http://schemas.microsoft.com/office/drawing/2014/main" id="{91530D2E-66D3-4616-A267-0D76A9562C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765"/>
          <a:stretch/>
        </p:blipFill>
        <p:spPr>
          <a:xfrm>
            <a:off x="6013514" y="0"/>
            <a:ext cx="3130485" cy="5143500"/>
          </a:xfrm>
          <a:prstGeom prst="rect">
            <a:avLst/>
          </a:prstGeom>
        </p:spPr>
      </p:pic>
    </p:spTree>
    <p:extLst>
      <p:ext uri="{BB962C8B-B14F-4D97-AF65-F5344CB8AC3E}">
        <p14:creationId xmlns:p14="http://schemas.microsoft.com/office/powerpoint/2010/main" val="129806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s 12">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6738" y="633626"/>
            <a:ext cx="8037512" cy="453600"/>
          </a:xfrm>
          <a:prstGeom prst="rect">
            <a:avLst/>
          </a:prstGeom>
        </p:spPr>
        <p:txBody>
          <a:bodyPr vert="horz" lIns="0" tIns="0" rIns="0" bIns="0" rtlCol="0" anchor="t" anchorCtr="0">
            <a:noAutofit/>
          </a:bodyPr>
          <a:lstStyle>
            <a:lvl1pPr>
              <a:defRPr/>
            </a:lvl1pPr>
          </a:lstStyle>
          <a:p>
            <a:r>
              <a:rPr lang="en-US" dirty="0"/>
              <a:t>Speakers</a:t>
            </a:r>
            <a:endParaRPr lang="en-AU" dirty="0"/>
          </a:p>
        </p:txBody>
      </p:sp>
      <p:sp>
        <p:nvSpPr>
          <p:cNvPr id="38" name="Picture Placeholder 3">
            <a:extLst>
              <a:ext uri="{FF2B5EF4-FFF2-40B4-BE49-F238E27FC236}">
                <a16:creationId xmlns:a16="http://schemas.microsoft.com/office/drawing/2014/main" id="{D3979687-6FAF-444F-8B9D-179B5BEE62A2}"/>
              </a:ext>
            </a:extLst>
          </p:cNvPr>
          <p:cNvSpPr>
            <a:spLocks noGrp="1"/>
          </p:cNvSpPr>
          <p:nvPr>
            <p:ph type="pic" sz="quarter" idx="23" hasCustomPrompt="1"/>
          </p:nvPr>
        </p:nvSpPr>
        <p:spPr>
          <a:xfrm>
            <a:off x="4752892" y="1278578"/>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39" name="Text Placeholder 9">
            <a:extLst>
              <a:ext uri="{FF2B5EF4-FFF2-40B4-BE49-F238E27FC236}">
                <a16:creationId xmlns:a16="http://schemas.microsoft.com/office/drawing/2014/main" id="{537A3638-6C5E-405B-88C1-3A7ED97A09B4}"/>
              </a:ext>
            </a:extLst>
          </p:cNvPr>
          <p:cNvSpPr>
            <a:spLocks noGrp="1"/>
          </p:cNvSpPr>
          <p:nvPr>
            <p:ph type="body" sz="quarter" idx="24" hasCustomPrompt="1"/>
          </p:nvPr>
        </p:nvSpPr>
        <p:spPr>
          <a:xfrm>
            <a:off x="4752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40" name="Picture Placeholder 3">
            <a:extLst>
              <a:ext uri="{FF2B5EF4-FFF2-40B4-BE49-F238E27FC236}">
                <a16:creationId xmlns:a16="http://schemas.microsoft.com/office/drawing/2014/main" id="{0D4A2F90-351E-4CA2-BB13-40A9841B22D5}"/>
              </a:ext>
            </a:extLst>
          </p:cNvPr>
          <p:cNvSpPr>
            <a:spLocks noGrp="1"/>
          </p:cNvSpPr>
          <p:nvPr>
            <p:ph type="pic" sz="quarter" idx="25" hasCustomPrompt="1"/>
          </p:nvPr>
        </p:nvSpPr>
        <p:spPr>
          <a:xfrm>
            <a:off x="6146892" y="1278578"/>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54" name="Text Placeholder 9">
            <a:extLst>
              <a:ext uri="{FF2B5EF4-FFF2-40B4-BE49-F238E27FC236}">
                <a16:creationId xmlns:a16="http://schemas.microsoft.com/office/drawing/2014/main" id="{66A9085E-EBBA-47F2-BDF9-024A86902BF2}"/>
              </a:ext>
            </a:extLst>
          </p:cNvPr>
          <p:cNvSpPr>
            <a:spLocks noGrp="1"/>
          </p:cNvSpPr>
          <p:nvPr>
            <p:ph type="body" sz="quarter" idx="26" hasCustomPrompt="1"/>
          </p:nvPr>
        </p:nvSpPr>
        <p:spPr>
          <a:xfrm>
            <a:off x="6146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55" name="Picture Placeholder 3">
            <a:extLst>
              <a:ext uri="{FF2B5EF4-FFF2-40B4-BE49-F238E27FC236}">
                <a16:creationId xmlns:a16="http://schemas.microsoft.com/office/drawing/2014/main" id="{BE52BD1A-D9B0-45D0-92CA-E621DE25A3BE}"/>
              </a:ext>
            </a:extLst>
          </p:cNvPr>
          <p:cNvSpPr>
            <a:spLocks noGrp="1"/>
          </p:cNvSpPr>
          <p:nvPr>
            <p:ph type="pic" sz="quarter" idx="27" hasCustomPrompt="1"/>
          </p:nvPr>
        </p:nvSpPr>
        <p:spPr>
          <a:xfrm>
            <a:off x="7540890" y="1278578"/>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56" name="Text Placeholder 9">
            <a:extLst>
              <a:ext uri="{FF2B5EF4-FFF2-40B4-BE49-F238E27FC236}">
                <a16:creationId xmlns:a16="http://schemas.microsoft.com/office/drawing/2014/main" id="{75DC66C5-1310-44C2-BA98-622DC79ACF52}"/>
              </a:ext>
            </a:extLst>
          </p:cNvPr>
          <p:cNvSpPr>
            <a:spLocks noGrp="1"/>
          </p:cNvSpPr>
          <p:nvPr>
            <p:ph type="body" sz="quarter" idx="28" hasCustomPrompt="1"/>
          </p:nvPr>
        </p:nvSpPr>
        <p:spPr>
          <a:xfrm>
            <a:off x="7540890"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57" name="Picture Placeholder 3">
            <a:extLst>
              <a:ext uri="{FF2B5EF4-FFF2-40B4-BE49-F238E27FC236}">
                <a16:creationId xmlns:a16="http://schemas.microsoft.com/office/drawing/2014/main" id="{85945B54-6FA0-4FF9-9176-7DCAD89E3D78}"/>
              </a:ext>
            </a:extLst>
          </p:cNvPr>
          <p:cNvSpPr>
            <a:spLocks noGrp="1"/>
          </p:cNvSpPr>
          <p:nvPr>
            <p:ph type="pic" sz="quarter" idx="29" hasCustomPrompt="1"/>
          </p:nvPr>
        </p:nvSpPr>
        <p:spPr>
          <a:xfrm>
            <a:off x="4752892" y="3013711"/>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58" name="Text Placeholder 9">
            <a:extLst>
              <a:ext uri="{FF2B5EF4-FFF2-40B4-BE49-F238E27FC236}">
                <a16:creationId xmlns:a16="http://schemas.microsoft.com/office/drawing/2014/main" id="{0CBA898F-336F-45E7-BE46-D29AA56E5FB5}"/>
              </a:ext>
            </a:extLst>
          </p:cNvPr>
          <p:cNvSpPr>
            <a:spLocks noGrp="1"/>
          </p:cNvSpPr>
          <p:nvPr>
            <p:ph type="body" sz="quarter" idx="30" hasCustomPrompt="1"/>
          </p:nvPr>
        </p:nvSpPr>
        <p:spPr>
          <a:xfrm>
            <a:off x="4752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59" name="Picture Placeholder 3">
            <a:extLst>
              <a:ext uri="{FF2B5EF4-FFF2-40B4-BE49-F238E27FC236}">
                <a16:creationId xmlns:a16="http://schemas.microsoft.com/office/drawing/2014/main" id="{8FE2CF5C-95FF-4924-9986-5B0647072615}"/>
              </a:ext>
            </a:extLst>
          </p:cNvPr>
          <p:cNvSpPr>
            <a:spLocks noGrp="1"/>
          </p:cNvSpPr>
          <p:nvPr>
            <p:ph type="pic" sz="quarter" idx="31" hasCustomPrompt="1"/>
          </p:nvPr>
        </p:nvSpPr>
        <p:spPr>
          <a:xfrm>
            <a:off x="6146892" y="3013711"/>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60" name="Text Placeholder 9">
            <a:extLst>
              <a:ext uri="{FF2B5EF4-FFF2-40B4-BE49-F238E27FC236}">
                <a16:creationId xmlns:a16="http://schemas.microsoft.com/office/drawing/2014/main" id="{BB8D56D2-EABD-4E20-A43F-1C52509640E1}"/>
              </a:ext>
            </a:extLst>
          </p:cNvPr>
          <p:cNvSpPr>
            <a:spLocks noGrp="1"/>
          </p:cNvSpPr>
          <p:nvPr>
            <p:ph type="body" sz="quarter" idx="32" hasCustomPrompt="1"/>
          </p:nvPr>
        </p:nvSpPr>
        <p:spPr>
          <a:xfrm>
            <a:off x="6146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61" name="Picture Placeholder 3">
            <a:extLst>
              <a:ext uri="{FF2B5EF4-FFF2-40B4-BE49-F238E27FC236}">
                <a16:creationId xmlns:a16="http://schemas.microsoft.com/office/drawing/2014/main" id="{38BDCD90-DFA1-4C1D-B4EE-E7E8F1D74F73}"/>
              </a:ext>
            </a:extLst>
          </p:cNvPr>
          <p:cNvSpPr>
            <a:spLocks noGrp="1"/>
          </p:cNvSpPr>
          <p:nvPr>
            <p:ph type="pic" sz="quarter" idx="33" hasCustomPrompt="1"/>
          </p:nvPr>
        </p:nvSpPr>
        <p:spPr>
          <a:xfrm>
            <a:off x="7540890" y="3013711"/>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62" name="Text Placeholder 9">
            <a:extLst>
              <a:ext uri="{FF2B5EF4-FFF2-40B4-BE49-F238E27FC236}">
                <a16:creationId xmlns:a16="http://schemas.microsoft.com/office/drawing/2014/main" id="{0353D645-BB25-4203-B299-AFF23BDB96D7}"/>
              </a:ext>
            </a:extLst>
          </p:cNvPr>
          <p:cNvSpPr>
            <a:spLocks noGrp="1"/>
          </p:cNvSpPr>
          <p:nvPr>
            <p:ph type="body" sz="quarter" idx="34" hasCustomPrompt="1"/>
          </p:nvPr>
        </p:nvSpPr>
        <p:spPr>
          <a:xfrm>
            <a:off x="7540890"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63" name="Picture Placeholder 3">
            <a:extLst>
              <a:ext uri="{FF2B5EF4-FFF2-40B4-BE49-F238E27FC236}">
                <a16:creationId xmlns:a16="http://schemas.microsoft.com/office/drawing/2014/main" id="{3B25CED5-BC34-4058-8E2C-E026391254D5}"/>
              </a:ext>
            </a:extLst>
          </p:cNvPr>
          <p:cNvSpPr>
            <a:spLocks noGrp="1"/>
          </p:cNvSpPr>
          <p:nvPr>
            <p:ph type="pic" sz="quarter" idx="11" hasCustomPrompt="1"/>
          </p:nvPr>
        </p:nvSpPr>
        <p:spPr>
          <a:xfrm>
            <a:off x="570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64" name="Text Placeholder 9">
            <a:extLst>
              <a:ext uri="{FF2B5EF4-FFF2-40B4-BE49-F238E27FC236}">
                <a16:creationId xmlns:a16="http://schemas.microsoft.com/office/drawing/2014/main" id="{BE20004B-2D27-43DD-A4D2-0E36B7E1AF63}"/>
              </a:ext>
            </a:extLst>
          </p:cNvPr>
          <p:cNvSpPr>
            <a:spLocks noGrp="1"/>
          </p:cNvSpPr>
          <p:nvPr>
            <p:ph type="body" sz="quarter" idx="12" hasCustomPrompt="1"/>
          </p:nvPr>
        </p:nvSpPr>
        <p:spPr>
          <a:xfrm>
            <a:off x="570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65" name="Picture Placeholder 3">
            <a:extLst>
              <a:ext uri="{FF2B5EF4-FFF2-40B4-BE49-F238E27FC236}">
                <a16:creationId xmlns:a16="http://schemas.microsoft.com/office/drawing/2014/main" id="{91649F6A-8FDC-4C6F-BAF7-3CDCE124F5B8}"/>
              </a:ext>
            </a:extLst>
          </p:cNvPr>
          <p:cNvSpPr>
            <a:spLocks noGrp="1"/>
          </p:cNvSpPr>
          <p:nvPr>
            <p:ph type="pic" sz="quarter" idx="13" hasCustomPrompt="1"/>
          </p:nvPr>
        </p:nvSpPr>
        <p:spPr>
          <a:xfrm>
            <a:off x="1964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66" name="Text Placeholder 9">
            <a:extLst>
              <a:ext uri="{FF2B5EF4-FFF2-40B4-BE49-F238E27FC236}">
                <a16:creationId xmlns:a16="http://schemas.microsoft.com/office/drawing/2014/main" id="{5670FDBF-67DA-413E-8F7C-CF3DCD43D9F4}"/>
              </a:ext>
            </a:extLst>
          </p:cNvPr>
          <p:cNvSpPr>
            <a:spLocks noGrp="1"/>
          </p:cNvSpPr>
          <p:nvPr>
            <p:ph type="body" sz="quarter" idx="14" hasCustomPrompt="1"/>
          </p:nvPr>
        </p:nvSpPr>
        <p:spPr>
          <a:xfrm>
            <a:off x="1964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67" name="Picture Placeholder 3">
            <a:extLst>
              <a:ext uri="{FF2B5EF4-FFF2-40B4-BE49-F238E27FC236}">
                <a16:creationId xmlns:a16="http://schemas.microsoft.com/office/drawing/2014/main" id="{7AE79CFB-5AD1-424F-B248-BE93687189A1}"/>
              </a:ext>
            </a:extLst>
          </p:cNvPr>
          <p:cNvSpPr>
            <a:spLocks noGrp="1"/>
          </p:cNvSpPr>
          <p:nvPr>
            <p:ph type="pic" sz="quarter" idx="15" hasCustomPrompt="1"/>
          </p:nvPr>
        </p:nvSpPr>
        <p:spPr>
          <a:xfrm>
            <a:off x="3358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68" name="Text Placeholder 9">
            <a:extLst>
              <a:ext uri="{FF2B5EF4-FFF2-40B4-BE49-F238E27FC236}">
                <a16:creationId xmlns:a16="http://schemas.microsoft.com/office/drawing/2014/main" id="{DD15AA25-29D6-44F0-A2C6-E9A574DD66D4}"/>
              </a:ext>
            </a:extLst>
          </p:cNvPr>
          <p:cNvSpPr>
            <a:spLocks noGrp="1"/>
          </p:cNvSpPr>
          <p:nvPr>
            <p:ph type="body" sz="quarter" idx="16" hasCustomPrompt="1"/>
          </p:nvPr>
        </p:nvSpPr>
        <p:spPr>
          <a:xfrm>
            <a:off x="3358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69" name="Picture Placeholder 3">
            <a:extLst>
              <a:ext uri="{FF2B5EF4-FFF2-40B4-BE49-F238E27FC236}">
                <a16:creationId xmlns:a16="http://schemas.microsoft.com/office/drawing/2014/main" id="{FCEFB810-D65D-4F21-8DE5-D52620FC13DC}"/>
              </a:ext>
            </a:extLst>
          </p:cNvPr>
          <p:cNvSpPr>
            <a:spLocks noGrp="1"/>
          </p:cNvSpPr>
          <p:nvPr>
            <p:ph type="pic" sz="quarter" idx="17" hasCustomPrompt="1"/>
          </p:nvPr>
        </p:nvSpPr>
        <p:spPr>
          <a:xfrm>
            <a:off x="570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70" name="Text Placeholder 9">
            <a:extLst>
              <a:ext uri="{FF2B5EF4-FFF2-40B4-BE49-F238E27FC236}">
                <a16:creationId xmlns:a16="http://schemas.microsoft.com/office/drawing/2014/main" id="{08F19790-0D17-40CA-A75C-ACDF15D06360}"/>
              </a:ext>
            </a:extLst>
          </p:cNvPr>
          <p:cNvSpPr>
            <a:spLocks noGrp="1"/>
          </p:cNvSpPr>
          <p:nvPr>
            <p:ph type="body" sz="quarter" idx="18" hasCustomPrompt="1"/>
          </p:nvPr>
        </p:nvSpPr>
        <p:spPr>
          <a:xfrm>
            <a:off x="570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71" name="Picture Placeholder 3">
            <a:extLst>
              <a:ext uri="{FF2B5EF4-FFF2-40B4-BE49-F238E27FC236}">
                <a16:creationId xmlns:a16="http://schemas.microsoft.com/office/drawing/2014/main" id="{FAECD4DB-E828-4D69-94CE-A98D44DB0F2D}"/>
              </a:ext>
            </a:extLst>
          </p:cNvPr>
          <p:cNvSpPr>
            <a:spLocks noGrp="1"/>
          </p:cNvSpPr>
          <p:nvPr>
            <p:ph type="pic" sz="quarter" idx="19" hasCustomPrompt="1"/>
          </p:nvPr>
        </p:nvSpPr>
        <p:spPr>
          <a:xfrm>
            <a:off x="1964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72" name="Text Placeholder 9">
            <a:extLst>
              <a:ext uri="{FF2B5EF4-FFF2-40B4-BE49-F238E27FC236}">
                <a16:creationId xmlns:a16="http://schemas.microsoft.com/office/drawing/2014/main" id="{08DFEFB5-9AAA-474A-A469-6F2A695D87E3}"/>
              </a:ext>
            </a:extLst>
          </p:cNvPr>
          <p:cNvSpPr>
            <a:spLocks noGrp="1"/>
          </p:cNvSpPr>
          <p:nvPr>
            <p:ph type="body" sz="quarter" idx="20" hasCustomPrompt="1"/>
          </p:nvPr>
        </p:nvSpPr>
        <p:spPr>
          <a:xfrm>
            <a:off x="1964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
        <p:nvSpPr>
          <p:cNvPr id="73" name="Picture Placeholder 3">
            <a:extLst>
              <a:ext uri="{FF2B5EF4-FFF2-40B4-BE49-F238E27FC236}">
                <a16:creationId xmlns:a16="http://schemas.microsoft.com/office/drawing/2014/main" id="{E414E0A7-C3DE-454A-8D95-6FE4A5BE423D}"/>
              </a:ext>
            </a:extLst>
          </p:cNvPr>
          <p:cNvSpPr>
            <a:spLocks noGrp="1"/>
          </p:cNvSpPr>
          <p:nvPr>
            <p:ph type="pic" sz="quarter" idx="21" hasCustomPrompt="1"/>
          </p:nvPr>
        </p:nvSpPr>
        <p:spPr>
          <a:xfrm>
            <a:off x="3358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74" name="Text Placeholder 9">
            <a:extLst>
              <a:ext uri="{FF2B5EF4-FFF2-40B4-BE49-F238E27FC236}">
                <a16:creationId xmlns:a16="http://schemas.microsoft.com/office/drawing/2014/main" id="{EF4DDDE8-59D9-49EC-8574-0A871775A5B6}"/>
              </a:ext>
            </a:extLst>
          </p:cNvPr>
          <p:cNvSpPr>
            <a:spLocks noGrp="1"/>
          </p:cNvSpPr>
          <p:nvPr>
            <p:ph type="body" sz="quarter" idx="22" hasCustomPrompt="1"/>
          </p:nvPr>
        </p:nvSpPr>
        <p:spPr>
          <a:xfrm>
            <a:off x="3358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br>
              <a:rPr lang="en-US" dirty="0"/>
            </a:br>
            <a:r>
              <a:rPr lang="en-US" dirty="0"/>
              <a:t>@bakermckenzie.com</a:t>
            </a:r>
          </a:p>
          <a:p>
            <a:pPr lvl="4"/>
            <a:endParaRPr lang="en-GB" dirty="0"/>
          </a:p>
        </p:txBody>
      </p:sp>
    </p:spTree>
    <p:extLst>
      <p:ext uri="{BB962C8B-B14F-4D97-AF65-F5344CB8AC3E}">
        <p14:creationId xmlns:p14="http://schemas.microsoft.com/office/powerpoint/2010/main" val="422932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Re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DD4C4A-6636-417F-950D-81E64F7D2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7" name="object 8"/>
          <p:cNvSpPr/>
          <p:nvPr userDrawn="1"/>
        </p:nvSpPr>
        <p:spPr>
          <a:xfrm>
            <a:off x="1393786" y="1685974"/>
            <a:ext cx="300945" cy="259025"/>
          </a:xfrm>
          <a:custGeom>
            <a:avLst/>
            <a:gdLst/>
            <a:ahLst/>
            <a:cxnLst/>
            <a:rect l="l" t="t" r="r" b="b"/>
            <a:pathLst>
              <a:path w="300990" h="259079">
                <a:moveTo>
                  <a:pt x="108788" y="0"/>
                </a:moveTo>
                <a:lnTo>
                  <a:pt x="57904" y="27984"/>
                </a:lnTo>
                <a:lnTo>
                  <a:pt x="24574" y="59931"/>
                </a:lnTo>
                <a:lnTo>
                  <a:pt x="6143" y="100053"/>
                </a:lnTo>
                <a:lnTo>
                  <a:pt x="0" y="152539"/>
                </a:lnTo>
                <a:lnTo>
                  <a:pt x="0" y="258775"/>
                </a:lnTo>
                <a:lnTo>
                  <a:pt x="138772" y="258775"/>
                </a:lnTo>
                <a:lnTo>
                  <a:pt x="138772" y="130657"/>
                </a:lnTo>
                <a:lnTo>
                  <a:pt x="72415" y="130657"/>
                </a:lnTo>
                <a:lnTo>
                  <a:pt x="73991" y="119470"/>
                </a:lnTo>
                <a:lnTo>
                  <a:pt x="96483" y="82049"/>
                </a:lnTo>
                <a:lnTo>
                  <a:pt x="138772" y="56451"/>
                </a:lnTo>
                <a:lnTo>
                  <a:pt x="108788" y="0"/>
                </a:lnTo>
                <a:close/>
              </a:path>
              <a:path w="300990" h="259079">
                <a:moveTo>
                  <a:pt x="270522" y="0"/>
                </a:moveTo>
                <a:lnTo>
                  <a:pt x="219638" y="27984"/>
                </a:lnTo>
                <a:lnTo>
                  <a:pt x="186309" y="59931"/>
                </a:lnTo>
                <a:lnTo>
                  <a:pt x="167884" y="100053"/>
                </a:lnTo>
                <a:lnTo>
                  <a:pt x="161747" y="152539"/>
                </a:lnTo>
                <a:lnTo>
                  <a:pt x="161747" y="258775"/>
                </a:lnTo>
                <a:lnTo>
                  <a:pt x="300507" y="258775"/>
                </a:lnTo>
                <a:lnTo>
                  <a:pt x="300507" y="130657"/>
                </a:lnTo>
                <a:lnTo>
                  <a:pt x="234149" y="130657"/>
                </a:lnTo>
                <a:lnTo>
                  <a:pt x="235726" y="119470"/>
                </a:lnTo>
                <a:lnTo>
                  <a:pt x="258218" y="82049"/>
                </a:lnTo>
                <a:lnTo>
                  <a:pt x="300507" y="56451"/>
                </a:lnTo>
                <a:lnTo>
                  <a:pt x="270522" y="0"/>
                </a:lnTo>
                <a:close/>
              </a:path>
            </a:pathLst>
          </a:custGeom>
          <a:solidFill>
            <a:schemeClr val="tx2"/>
          </a:solidFill>
        </p:spPr>
        <p:txBody>
          <a:bodyPr wrap="square" lIns="0" tIns="0" rIns="0" bIns="0" rtlCol="0"/>
          <a:lstStyle/>
          <a:p>
            <a:endParaRPr sz="2100" dirty="0"/>
          </a:p>
        </p:txBody>
      </p:sp>
      <p:sp>
        <p:nvSpPr>
          <p:cNvPr id="4" name="Title 1"/>
          <p:cNvSpPr>
            <a:spLocks noGrp="1"/>
          </p:cNvSpPr>
          <p:nvPr>
            <p:ph type="ctrTitle" hasCustomPrompt="1"/>
          </p:nvPr>
        </p:nvSpPr>
        <p:spPr bwMode="gray">
          <a:xfrm>
            <a:off x="1411764" y="2092908"/>
            <a:ext cx="5176459" cy="1054906"/>
          </a:xfrm>
        </p:spPr>
        <p:txBody>
          <a:bodyPr anchor="t" anchorCtr="0">
            <a:noAutofit/>
          </a:bodyPr>
          <a:lstStyle>
            <a:lvl1pPr>
              <a:lnSpc>
                <a:spcPct val="90000"/>
              </a:lnSpc>
              <a:spcBef>
                <a:spcPts val="0"/>
              </a:spcBef>
              <a:spcAft>
                <a:spcPts val="0"/>
              </a:spcAft>
              <a:defRPr sz="2400" b="1" spc="0" baseline="0">
                <a:solidFill>
                  <a:schemeClr val="bg1"/>
                </a:solidFill>
              </a:defRPr>
            </a:lvl1pPr>
          </a:lstStyle>
          <a:p>
            <a:r>
              <a:rPr lang="en-US" dirty="0"/>
              <a:t>Example quote – Insert here and include quotation marks at the end. Use the Red Wave background."</a:t>
            </a:r>
            <a:endParaRPr lang="en-AU" dirty="0"/>
          </a:p>
        </p:txBody>
      </p:sp>
      <p:sp>
        <p:nvSpPr>
          <p:cNvPr id="10" name="Text Placeholder 9"/>
          <p:cNvSpPr>
            <a:spLocks noGrp="1"/>
          </p:cNvSpPr>
          <p:nvPr>
            <p:ph type="body" sz="quarter" idx="11" hasCustomPrompt="1"/>
          </p:nvPr>
        </p:nvSpPr>
        <p:spPr>
          <a:xfrm>
            <a:off x="1411763" y="3198051"/>
            <a:ext cx="5176459" cy="228600"/>
          </a:xfrm>
        </p:spPr>
        <p:txBody>
          <a:bodyPr>
            <a:noAutofit/>
          </a:bodyPr>
          <a:lstStyle>
            <a:lvl1pPr>
              <a:lnSpc>
                <a:spcPct val="90000"/>
              </a:lnSpc>
              <a:spcAft>
                <a:spcPts val="0"/>
              </a:spcAft>
              <a:defRPr sz="1400" b="1" baseline="0">
                <a:solidFill>
                  <a:schemeClr val="bg1"/>
                </a:solidFill>
              </a:defRPr>
            </a:lvl1pPr>
          </a:lstStyle>
          <a:p>
            <a:pPr lvl="0"/>
            <a:r>
              <a:rPr lang="en-US" dirty="0"/>
              <a:t>John Smith, Partner</a:t>
            </a:r>
          </a:p>
        </p:txBody>
      </p:sp>
    </p:spTree>
    <p:extLst>
      <p:ext uri="{BB962C8B-B14F-4D97-AF65-F5344CB8AC3E}">
        <p14:creationId xmlns:p14="http://schemas.microsoft.com/office/powerpoint/2010/main" val="12481785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566738" y="633626"/>
            <a:ext cx="8037512" cy="453600"/>
          </a:xfrm>
          <a:prstGeom prst="rect">
            <a:avLst/>
          </a:prstGeom>
        </p:spPr>
        <p:txBody>
          <a:bodyPr vert="horz" lIns="0" tIns="0" rIns="0" bIns="0" rtlCol="0" anchor="t" anchorCtr="0">
            <a:no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566738" y="1276351"/>
            <a:ext cx="8037512" cy="3459162"/>
          </a:xfrm>
          <a:prstGeom prst="rect">
            <a:avLst/>
          </a:prstGeom>
        </p:spPr>
        <p:txBody>
          <a:bodyPr vert="horz" lIns="0" tIns="0" rIns="0" bIns="0" rtlCol="0">
            <a:noAutofit/>
          </a:body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4" name="Slide Number Placeholder 3"/>
          <p:cNvSpPr>
            <a:spLocks noGrp="1"/>
          </p:cNvSpPr>
          <p:nvPr>
            <p:ph type="sldNum" sz="quarter" idx="4"/>
          </p:nvPr>
        </p:nvSpPr>
        <p:spPr>
          <a:xfrm>
            <a:off x="7791169" y="4849813"/>
            <a:ext cx="813081" cy="198437"/>
          </a:xfrm>
          <a:prstGeom prst="rect">
            <a:avLst/>
          </a:prstGeom>
        </p:spPr>
        <p:txBody>
          <a:bodyPr vert="horz" lIns="0" tIns="0" rIns="0" bIns="0" rtlCol="0" anchor="ctr"/>
          <a:lstStyle>
            <a:lvl1pPr algn="r">
              <a:defRPr sz="1000">
                <a:solidFill>
                  <a:schemeClr val="tx1"/>
                </a:solidFill>
              </a:defRPr>
            </a:lvl1pPr>
          </a:lstStyle>
          <a:p>
            <a:fld id="{26237FA6-B01B-4AC4-B2C4-042E0C4FC130}" type="slidenum">
              <a:rPr lang="en-GB" smtClean="0"/>
              <a:pPr/>
              <a:t>‹#›</a:t>
            </a:fld>
            <a:endParaRPr lang="en-GB" dirty="0"/>
          </a:p>
        </p:txBody>
      </p:sp>
      <p:sp>
        <p:nvSpPr>
          <p:cNvPr id="6" name="Footer Placeholder 5"/>
          <p:cNvSpPr>
            <a:spLocks noGrp="1"/>
          </p:cNvSpPr>
          <p:nvPr>
            <p:ph type="ftr" sz="quarter" idx="3"/>
          </p:nvPr>
        </p:nvSpPr>
        <p:spPr>
          <a:xfrm>
            <a:off x="566738" y="4849813"/>
            <a:ext cx="5413690" cy="198437"/>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Rectangle 4"/>
          <p:cNvSpPr/>
          <p:nvPr userDrawn="1"/>
        </p:nvSpPr>
        <p:spPr>
          <a:xfrm>
            <a:off x="572450" y="0"/>
            <a:ext cx="1298448" cy="12801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Tree>
    <p:extLst>
      <p:ext uri="{BB962C8B-B14F-4D97-AF65-F5344CB8AC3E}">
        <p14:creationId xmlns:p14="http://schemas.microsoft.com/office/powerpoint/2010/main" val="3060711057"/>
      </p:ext>
    </p:extLst>
  </p:cSld>
  <p:clrMap bg1="dk1" tx1="lt1" bg2="dk2" tx2="lt2" accent1="accent1" accent2="accent2" accent3="accent3" accent4="accent4" accent5="accent5" accent6="accent6" hlink="hlink" folHlink="folHlink"/>
  <p:sldLayoutIdLst>
    <p:sldLayoutId id="2147483776" r:id="rId1"/>
    <p:sldLayoutId id="2147484122" r:id="rId2"/>
    <p:sldLayoutId id="2147483784" r:id="rId3"/>
    <p:sldLayoutId id="2147483929" r:id="rId4"/>
    <p:sldLayoutId id="2147484124" r:id="rId5"/>
    <p:sldLayoutId id="2147484123" r:id="rId6"/>
    <p:sldLayoutId id="2147483930" r:id="rId7"/>
    <p:sldLayoutId id="2147483931" r:id="rId8"/>
    <p:sldLayoutId id="2147484098" r:id="rId9"/>
    <p:sldLayoutId id="2147483780" r:id="rId10"/>
    <p:sldLayoutId id="2147483954" r:id="rId11"/>
    <p:sldLayoutId id="2147483949"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 id="2147484026" r:id="rId35"/>
    <p:sldLayoutId id="2147484027" r:id="rId36"/>
    <p:sldLayoutId id="2147484028" r:id="rId37"/>
    <p:sldLayoutId id="2147484029" r:id="rId38"/>
    <p:sldLayoutId id="2147484030" r:id="rId39"/>
    <p:sldLayoutId id="2147484162" r:id="rId40"/>
    <p:sldLayoutId id="2147484163" r:id="rId41"/>
    <p:sldLayoutId id="2147484164" r:id="rId42"/>
    <p:sldLayoutId id="2147484134" r:id="rId43"/>
    <p:sldLayoutId id="2147484135" r:id="rId44"/>
    <p:sldLayoutId id="2147483790" r:id="rId45"/>
    <p:sldLayoutId id="2147483957" r:id="rId46"/>
    <p:sldLayoutId id="2147483801" r:id="rId47"/>
    <p:sldLayoutId id="2147484165" r:id="rId48"/>
    <p:sldLayoutId id="2147484166" r:id="rId49"/>
    <p:sldLayoutId id="2147484167" r:id="rId50"/>
  </p:sldLayoutIdLst>
  <p:hf sldNum="0" hdr="0" ftr="0" dt="0"/>
  <p:txStyles>
    <p:titleStyle>
      <a:lvl1pPr algn="l" defTabSz="914400" rtl="0" eaLnBrk="1" latinLnBrk="0" hangingPunct="1">
        <a:lnSpc>
          <a:spcPct val="90000"/>
        </a:lnSpc>
        <a:spcBef>
          <a:spcPct val="0"/>
        </a:spcBef>
        <a:buNone/>
        <a:defRPr sz="3200" b="1" kern="1200" spc="-100"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1800" b="0" kern="1200">
          <a:solidFill>
            <a:schemeClr val="tx2"/>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400" b="0" kern="1200" baseline="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1600" kern="1200">
          <a:solidFill>
            <a:schemeClr val="accent1"/>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1600" kern="1200">
          <a:solidFill>
            <a:schemeClr val="tx1"/>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1600" kern="1200">
          <a:solidFill>
            <a:schemeClr val="tx1"/>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38" userDrawn="1">
          <p15:clr>
            <a:srgbClr val="F26B43"/>
          </p15:clr>
        </p15:guide>
        <p15:guide id="2" pos="5420" userDrawn="1">
          <p15:clr>
            <a:srgbClr val="F26B43"/>
          </p15:clr>
        </p15:guide>
        <p15:guide id="3" orient="horz" pos="940" userDrawn="1">
          <p15:clr>
            <a:srgbClr val="F26B43"/>
          </p15:clr>
        </p15:guide>
        <p15:guide id="4" orient="horz" pos="2983" userDrawn="1">
          <p15:clr>
            <a:srgbClr val="F26B43"/>
          </p15:clr>
        </p15:guide>
        <p15:guide id="6" pos="2880" userDrawn="1">
          <p15:clr>
            <a:srgbClr val="F26B43"/>
          </p15:clr>
        </p15:guide>
        <p15:guide id="7" orient="horz" pos="804" userDrawn="1">
          <p15:clr>
            <a:srgbClr val="F26B43"/>
          </p15:clr>
        </p15:guide>
        <p15:guide id="8" orient="horz" pos="395" userDrawn="1">
          <p15:clr>
            <a:srgbClr val="F26B43"/>
          </p15:clr>
        </p15:guide>
        <p15:guide id="9" pos="1187" userDrawn="1">
          <p15:clr>
            <a:srgbClr val="F26B43"/>
          </p15:clr>
        </p15:guide>
        <p15:guide id="10" orient="horz" pos="78" userDrawn="1">
          <p15:clr>
            <a:srgbClr val="F26B43"/>
          </p15:clr>
        </p15:guide>
        <p15:guide id="11" pos="4604" userDrawn="1">
          <p15:clr>
            <a:srgbClr val="F26B43"/>
          </p15:clr>
        </p15:guide>
        <p15:guide id="12" pos="3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52631" y="2779776"/>
            <a:ext cx="8104262" cy="304055"/>
          </a:xfrm>
        </p:spPr>
        <p:txBody>
          <a:bodyPr/>
          <a:lstStyle/>
          <a:p>
            <a:pPr algn="ctr"/>
            <a:r>
              <a:rPr lang="en-US" sz="1800" b="1" dirty="0"/>
              <a:t>Estate Planning Council of Northern New Jersey – 9.20.2023 </a:t>
            </a:r>
          </a:p>
          <a:p>
            <a:endParaRPr lang="en-US" sz="2000" b="1" dirty="0"/>
          </a:p>
          <a:p>
            <a:r>
              <a:rPr lang="en-US" sz="1400" b="1" dirty="0"/>
              <a:t>Glenn G. Fox, Esq.</a:t>
            </a:r>
          </a:p>
          <a:p>
            <a:r>
              <a:rPr lang="en-US" sz="1400" b="1" dirty="0"/>
              <a:t>glenn.fox@bakermckenzie.com</a:t>
            </a:r>
          </a:p>
          <a:p>
            <a:r>
              <a:rPr lang="en-US" sz="1400" b="1" dirty="0"/>
              <a:t>212-626-4689</a:t>
            </a:r>
          </a:p>
          <a:p>
            <a:r>
              <a:rPr lang="en-US" sz="1400" b="1" dirty="0"/>
              <a:t>www.bakermckenzie.com</a:t>
            </a:r>
          </a:p>
        </p:txBody>
      </p:sp>
      <p:sp>
        <p:nvSpPr>
          <p:cNvPr id="4" name="Title 3"/>
          <p:cNvSpPr>
            <a:spLocks noGrp="1"/>
          </p:cNvSpPr>
          <p:nvPr>
            <p:ph type="ctrTitle"/>
          </p:nvPr>
        </p:nvSpPr>
        <p:spPr>
          <a:xfrm>
            <a:off x="566738" y="1397550"/>
            <a:ext cx="8104261" cy="1534254"/>
          </a:xfrm>
        </p:spPr>
        <p:txBody>
          <a:bodyPr/>
          <a:lstStyle/>
          <a:p>
            <a:pPr algn="ctr"/>
            <a:r>
              <a:rPr lang="en-US" dirty="0" err="1"/>
              <a:t>Headl</a:t>
            </a:r>
            <a:br>
              <a:rPr lang="en-US" dirty="0"/>
            </a:br>
            <a:br>
              <a:rPr lang="en-US" dirty="0"/>
            </a:br>
            <a:br>
              <a:rPr lang="en-US" dirty="0"/>
            </a:br>
            <a:r>
              <a:rPr lang="en-US" dirty="0"/>
              <a:t>   </a:t>
            </a:r>
            <a:r>
              <a:rPr lang="en-US" sz="4000" i="1" dirty="0"/>
              <a:t> </a:t>
            </a:r>
            <a:br>
              <a:rPr lang="en-US" sz="4000" i="1" dirty="0"/>
            </a:br>
            <a:br>
              <a:rPr lang="en-US" sz="4000" i="1" dirty="0"/>
            </a:br>
            <a:r>
              <a:rPr lang="en-US" sz="4000" i="1" dirty="0">
                <a:solidFill>
                  <a:srgbClr val="FFFF00"/>
                </a:solidFill>
              </a:rPr>
              <a:t>Corporate Transparency Act: </a:t>
            </a:r>
            <a:br>
              <a:rPr lang="en-US" sz="4000" i="1" dirty="0">
                <a:solidFill>
                  <a:srgbClr val="FFFF00"/>
                </a:solidFill>
              </a:rPr>
            </a:br>
            <a:r>
              <a:rPr lang="en-US" sz="2800" i="1" dirty="0">
                <a:solidFill>
                  <a:srgbClr val="FFFF00"/>
                </a:solidFill>
              </a:rPr>
              <a:t>Nowhere Left To Run, Nowhere Left to Hide</a:t>
            </a:r>
            <a:br>
              <a:rPr lang="en-US" sz="2800" i="1" dirty="0"/>
            </a:br>
            <a:endParaRPr lang="en-US" sz="2800" dirty="0"/>
          </a:p>
        </p:txBody>
      </p:sp>
      <p:grpSp>
        <p:nvGrpSpPr>
          <p:cNvPr id="2" name="Group 1">
            <a:extLst>
              <a:ext uri="{FF2B5EF4-FFF2-40B4-BE49-F238E27FC236}">
                <a16:creationId xmlns:a16="http://schemas.microsoft.com/office/drawing/2014/main" id="{DB295B6D-1CC4-4B7E-BDB6-E070158C7F2B}"/>
              </a:ext>
            </a:extLst>
          </p:cNvPr>
          <p:cNvGrpSpPr/>
          <p:nvPr/>
        </p:nvGrpSpPr>
        <p:grpSpPr>
          <a:xfrm>
            <a:off x="9893711" y="0"/>
            <a:ext cx="3378476" cy="5143500"/>
            <a:chOff x="9893711" y="0"/>
            <a:chExt cx="3378476" cy="5143500"/>
          </a:xfrm>
        </p:grpSpPr>
      </p:grpSp>
      <p:grpSp>
        <p:nvGrpSpPr>
          <p:cNvPr id="6" name="Group 5">
            <a:extLst>
              <a:ext uri="{FF2B5EF4-FFF2-40B4-BE49-F238E27FC236}">
                <a16:creationId xmlns:a16="http://schemas.microsoft.com/office/drawing/2014/main" id="{303F2F17-86F9-4235-B61A-186C073BCD4F}"/>
              </a:ext>
            </a:extLst>
          </p:cNvPr>
          <p:cNvGrpSpPr/>
          <p:nvPr/>
        </p:nvGrpSpPr>
        <p:grpSpPr>
          <a:xfrm>
            <a:off x="10046111" y="152400"/>
            <a:ext cx="3378476" cy="5143500"/>
            <a:chOff x="9893711" y="0"/>
            <a:chExt cx="3378476" cy="5143500"/>
          </a:xfrm>
        </p:grpSpPr>
      </p:grpSp>
    </p:spTree>
    <p:extLst>
      <p:ext uri="{BB962C8B-B14F-4D97-AF65-F5344CB8AC3E}">
        <p14:creationId xmlns:p14="http://schemas.microsoft.com/office/powerpoint/2010/main" val="3597801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556" y="600410"/>
            <a:ext cx="8147248" cy="4135103"/>
          </a:xfrm>
        </p:spPr>
        <p:txBody>
          <a:bodyPr>
            <a:noAutofit/>
          </a:bodyPr>
          <a:lstStyle/>
          <a:p>
            <a:pPr marL="285750" indent="-285750" algn="just">
              <a:spcBef>
                <a:spcPts val="0"/>
              </a:spcBef>
              <a:buClr>
                <a:schemeClr val="accent1"/>
              </a:buClr>
              <a:buSzPct val="80000"/>
              <a:buFont typeface="Arial" panose="020B0604020202020204" pitchFamily="34" charset="0"/>
              <a:buChar char="•"/>
            </a:pPr>
            <a:r>
              <a:rPr lang="en-US" sz="1500" b="1" dirty="0"/>
              <a:t>Domestic Reporting Company </a:t>
            </a:r>
            <a:r>
              <a:rPr lang="en-US" sz="1500" dirty="0"/>
              <a:t>- A corporation, LLC, or "other similar entity" created </a:t>
            </a:r>
            <a:r>
              <a:rPr lang="en-US" sz="1500" b="1" i="1" dirty="0"/>
              <a:t>by the filing of a document </a:t>
            </a:r>
            <a:r>
              <a:rPr lang="en-US" sz="1500" dirty="0"/>
              <a:t>pursuant to the laws of a US state or Indian Tribe. 31 USC §5336(a)(11)(A).</a:t>
            </a:r>
          </a:p>
          <a:p>
            <a:pPr marL="645750" lvl="2" indent="-285750" algn="just">
              <a:buClr>
                <a:schemeClr val="accent1"/>
              </a:buClr>
              <a:buFont typeface="Arial" panose="020B0604020202020204" pitchFamily="34" charset="0"/>
              <a:buChar char="•"/>
            </a:pPr>
            <a:r>
              <a:rPr lang="en-US" sz="1500" dirty="0"/>
              <a:t>Intended to apply to LP, LLP, LLLP and business statutory trusts.</a:t>
            </a:r>
          </a:p>
          <a:p>
            <a:pPr marL="645750" lvl="2" indent="-285750" algn="just">
              <a:buClr>
                <a:schemeClr val="accent1"/>
              </a:buClr>
              <a:buFont typeface="Arial" panose="020B0604020202020204" pitchFamily="34" charset="0"/>
              <a:buChar char="•"/>
            </a:pPr>
            <a:r>
              <a:rPr lang="en-US" sz="1500" dirty="0"/>
              <a:t>Final Regulations emphasize that “other similar entity” is interpreted by FinCEN to apply to any other entity that is “</a:t>
            </a:r>
            <a:r>
              <a:rPr lang="en-US" sz="1500" b="1" i="1" dirty="0"/>
              <a:t>created by the filing of a document with the secretary of stat</a:t>
            </a:r>
            <a:r>
              <a:rPr lang="en-US" sz="1500" b="1" dirty="0"/>
              <a:t>e</a:t>
            </a:r>
            <a:r>
              <a:rPr lang="en-US" sz="1500" b="1" i="1" dirty="0"/>
              <a:t> or any similar office under the law of a State or Indian Tribe</a:t>
            </a:r>
            <a:r>
              <a:rPr lang="en-US" sz="1500" i="1" dirty="0"/>
              <a:t>”</a:t>
            </a:r>
            <a:r>
              <a:rPr lang="en-US" sz="1500" dirty="0"/>
              <a:t>. 31 CFR §1010.380(c)(1)(i).</a:t>
            </a:r>
          </a:p>
          <a:p>
            <a:pPr marL="645750" lvl="2" indent="-285750" algn="just">
              <a:buClr>
                <a:schemeClr val="accent1"/>
              </a:buClr>
              <a:buFont typeface="Arial" panose="020B0604020202020204" pitchFamily="34" charset="0"/>
              <a:buChar char="•"/>
            </a:pPr>
            <a:r>
              <a:rPr lang="en-US" sz="1500" dirty="0"/>
              <a:t>Therefore, common law trusts are not included as a Reporting Company, but some trusts are captured under the “Beneficial Owner” definition in Final Regulations.</a:t>
            </a:r>
          </a:p>
          <a:p>
            <a:pPr marL="257175" lvl="1" indent="0" algn="just">
              <a:spcBef>
                <a:spcPts val="0"/>
              </a:spcBef>
              <a:buClr>
                <a:schemeClr val="accent1"/>
              </a:buClr>
              <a:buSzPct val="80000"/>
              <a:buNone/>
            </a:pPr>
            <a:endParaRPr lang="en-US" sz="1500" dirty="0"/>
          </a:p>
          <a:p>
            <a:pPr marL="285750" indent="-285750" algn="just">
              <a:spcBef>
                <a:spcPts val="0"/>
              </a:spcBef>
              <a:buClr>
                <a:schemeClr val="accent1"/>
              </a:buClr>
              <a:buSzPct val="80000"/>
              <a:buFont typeface="Arial" panose="020B0604020202020204" pitchFamily="34" charset="0"/>
              <a:buChar char="•"/>
            </a:pPr>
            <a:r>
              <a:rPr lang="en-US" sz="1500" b="1" dirty="0"/>
              <a:t>Foreign Reporting Company </a:t>
            </a:r>
            <a:r>
              <a:rPr lang="en-US" sz="1500" dirty="0"/>
              <a:t>- A corporation, LLC, or "other similar entity" that is:</a:t>
            </a:r>
          </a:p>
          <a:p>
            <a:pPr marL="645750" lvl="2" indent="-285750" algn="just">
              <a:buClr>
                <a:schemeClr val="accent1"/>
              </a:buClr>
              <a:buFont typeface="Arial" panose="020B0604020202020204" pitchFamily="34" charset="0"/>
              <a:buChar char="•"/>
            </a:pPr>
            <a:r>
              <a:rPr lang="en-US" sz="1500" dirty="0"/>
              <a:t>Formed under the law of a foreign country; </a:t>
            </a:r>
            <a:r>
              <a:rPr lang="en-US" sz="1500" b="1" i="1" dirty="0"/>
              <a:t>and</a:t>
            </a:r>
            <a:r>
              <a:rPr lang="en-US" sz="1500" dirty="0"/>
              <a:t> </a:t>
            </a:r>
          </a:p>
          <a:p>
            <a:pPr marL="645750" lvl="2" indent="-285750" algn="just">
              <a:buClr>
                <a:schemeClr val="accent1"/>
              </a:buClr>
              <a:buFont typeface="Arial" panose="020B0604020202020204" pitchFamily="34" charset="0"/>
              <a:buChar char="•"/>
            </a:pPr>
            <a:r>
              <a:rPr lang="en-US" sz="1500" dirty="0"/>
              <a:t>Registered to do business in any State or tribal jurisdiction by the filing of a document with the secretary of state or any similar office under the law of a State or Indian Tribe. 31 CFR </a:t>
            </a:r>
            <a:r>
              <a:rPr lang="en-US" sz="1500" dirty="0">
                <a:latin typeface="Arial" panose="020B0604020202020204" pitchFamily="34" charset="0"/>
                <a:cs typeface="Arial" panose="020B0604020202020204" pitchFamily="34" charset="0"/>
              </a:rPr>
              <a:t>§</a:t>
            </a:r>
            <a:r>
              <a:rPr lang="en-US" sz="1500" dirty="0"/>
              <a:t>1010.380(c)(1)(ii).</a:t>
            </a:r>
          </a:p>
          <a:p>
            <a:pPr marL="160735" indent="-160735" algn="just">
              <a:spcBef>
                <a:spcPts val="675"/>
              </a:spcBef>
              <a:spcAft>
                <a:spcPts val="675"/>
              </a:spcAft>
              <a:buClr>
                <a:schemeClr val="accent1"/>
              </a:buClr>
              <a:buSzPct val="80000"/>
              <a:buFont typeface="Arial" panose="020B0604020202020204" pitchFamily="34" charset="0"/>
              <a:buChar char="■"/>
            </a:pPr>
            <a:endParaRPr lang="en-US" sz="1400" dirty="0"/>
          </a:p>
          <a:p>
            <a:pPr marL="0" indent="0">
              <a:spcBef>
                <a:spcPts val="675"/>
              </a:spcBef>
              <a:spcAft>
                <a:spcPts val="675"/>
              </a:spcAft>
              <a:buNone/>
            </a:pPr>
            <a:endParaRPr lang="en-US" sz="1400" dirty="0"/>
          </a:p>
        </p:txBody>
      </p:sp>
      <p:sp>
        <p:nvSpPr>
          <p:cNvPr id="2" name="Title 1"/>
          <p:cNvSpPr>
            <a:spLocks noGrp="1"/>
          </p:cNvSpPr>
          <p:nvPr>
            <p:ph type="title"/>
          </p:nvPr>
        </p:nvSpPr>
        <p:spPr>
          <a:xfrm>
            <a:off x="673270" y="173463"/>
            <a:ext cx="8037512" cy="453600"/>
          </a:xfrm>
        </p:spPr>
        <p:txBody>
          <a:bodyPr/>
          <a:lstStyle/>
          <a:p>
            <a:r>
              <a:rPr lang="en-US" dirty="0"/>
              <a:t>IV. Reporting Companies</a:t>
            </a:r>
          </a:p>
        </p:txBody>
      </p:sp>
      <p:sp>
        <p:nvSpPr>
          <p:cNvPr id="5" name="Slide Number Placeholder 4">
            <a:extLst>
              <a:ext uri="{FF2B5EF4-FFF2-40B4-BE49-F238E27FC236}">
                <a16:creationId xmlns:a16="http://schemas.microsoft.com/office/drawing/2014/main" id="{0EE1C4C8-AA76-D0D9-8418-F7C1C1F9DFAD}"/>
              </a:ext>
            </a:extLst>
          </p:cNvPr>
          <p:cNvSpPr>
            <a:spLocks noGrp="1"/>
          </p:cNvSpPr>
          <p:nvPr>
            <p:ph type="sldNum" sz="quarter" idx="4294967295"/>
          </p:nvPr>
        </p:nvSpPr>
        <p:spPr>
          <a:xfrm>
            <a:off x="7429500" y="4749403"/>
            <a:ext cx="457200" cy="273844"/>
          </a:xfrm>
        </p:spPr>
        <p:txBody>
          <a:bodyPr/>
          <a:lstStyle/>
          <a:p>
            <a:fld id="{D1F9FA7F-F1C6-4EA6-823F-E2B5B7ED388E}" type="slidenum">
              <a:rPr lang="en-US" smtClean="0"/>
              <a:pPr/>
              <a:t>10</a:t>
            </a:fld>
            <a:endParaRPr lang="en-US" dirty="0"/>
          </a:p>
        </p:txBody>
      </p:sp>
    </p:spTree>
    <p:extLst>
      <p:ext uri="{BB962C8B-B14F-4D97-AF65-F5344CB8AC3E}">
        <p14:creationId xmlns:p14="http://schemas.microsoft.com/office/powerpoint/2010/main" val="1345427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98847"/>
            <a:ext cx="8291264" cy="3545805"/>
          </a:xfrm>
        </p:spPr>
        <p:txBody>
          <a:bodyPr>
            <a:noAutofit/>
          </a:bodyPr>
          <a:lstStyle/>
          <a:p>
            <a:pPr marL="0" indent="0" algn="just">
              <a:spcBef>
                <a:spcPts val="0"/>
              </a:spcBef>
              <a:buClr>
                <a:schemeClr val="accent1"/>
              </a:buClr>
              <a:buSzPct val="80000"/>
              <a:buNone/>
            </a:pPr>
            <a:r>
              <a:rPr lang="en-US" sz="1200" dirty="0"/>
              <a:t>Reporting Company </a:t>
            </a:r>
            <a:r>
              <a:rPr lang="en-US" sz="1200" u="sng" dirty="0"/>
              <a:t>exemptions</a:t>
            </a:r>
            <a:r>
              <a:rPr lang="en-US" sz="1200" dirty="0"/>
              <a:t> include the following under 31 USC §5336(a)(11)(B) and 31 CFR §1010.380(c)(2):</a:t>
            </a:r>
          </a:p>
          <a:p>
            <a:pPr algn="just">
              <a:spcBef>
                <a:spcPts val="0"/>
              </a:spcBef>
              <a:buClr>
                <a:schemeClr val="accent1"/>
              </a:buClr>
              <a:buSzPct val="80000"/>
            </a:pPr>
            <a:r>
              <a:rPr lang="en-US" sz="1200" dirty="0"/>
              <a:t>Banks and bank-type entities.</a:t>
            </a:r>
          </a:p>
          <a:p>
            <a:pPr algn="just">
              <a:spcBef>
                <a:spcPts val="0"/>
              </a:spcBef>
              <a:buClr>
                <a:schemeClr val="accent1"/>
              </a:buClr>
              <a:buSzPct val="80000"/>
            </a:pPr>
            <a:r>
              <a:rPr lang="en-US" sz="1200" dirty="0"/>
              <a:t>Tax-exempt entities - IRC §501(c) organizations that are tax exempt under IRC §501(a) (regardless of whether they have applied for exempt status on IRS Form 1023, 1024, or 1024A), political organizations under IRC §527, and trusts under IRC §4947(a)(1) or (2) (note: common law trusts are not excluded as exempt; rather, they fall outside the definition of Reporting Company).</a:t>
            </a:r>
          </a:p>
          <a:p>
            <a:pPr algn="just">
              <a:spcBef>
                <a:spcPts val="0"/>
              </a:spcBef>
              <a:buClr>
                <a:schemeClr val="accent1"/>
              </a:buClr>
              <a:buSzPct val="80000"/>
            </a:pPr>
            <a:r>
              <a:rPr lang="en-US" sz="1200" dirty="0"/>
              <a:t>Accounting firms registered under §102 of the Sarbanes-Oxley Act of 2002.</a:t>
            </a:r>
          </a:p>
          <a:p>
            <a:pPr algn="just">
              <a:spcBef>
                <a:spcPts val="0"/>
              </a:spcBef>
              <a:buClr>
                <a:schemeClr val="accent1"/>
              </a:buClr>
              <a:buSzPct val="80000"/>
            </a:pPr>
            <a:r>
              <a:rPr lang="en-US" sz="1200" dirty="0"/>
              <a:t>Publicly traded companies.</a:t>
            </a:r>
          </a:p>
          <a:p>
            <a:pPr algn="just">
              <a:spcBef>
                <a:spcPts val="0"/>
              </a:spcBef>
              <a:buClr>
                <a:schemeClr val="accent1"/>
              </a:buClr>
              <a:buSzPct val="80000"/>
            </a:pPr>
            <a:r>
              <a:rPr lang="en-US" sz="1200" dirty="0"/>
              <a:t>Large Operating Company – Company employing more than 20 employees in the US, has US gross receipts or sales over $5M </a:t>
            </a:r>
            <a:r>
              <a:rPr lang="en-US" sz="1200" b="1" dirty="0"/>
              <a:t>and</a:t>
            </a:r>
            <a:r>
              <a:rPr lang="en-US" sz="1200" dirty="0"/>
              <a:t> physical present in the US (operating presence in US office)</a:t>
            </a:r>
          </a:p>
          <a:p>
            <a:pPr algn="just">
              <a:spcBef>
                <a:spcPts val="0"/>
              </a:spcBef>
              <a:buClr>
                <a:schemeClr val="accent1"/>
              </a:buClr>
              <a:buSzPct val="80000"/>
            </a:pPr>
            <a:r>
              <a:rPr lang="en-US" sz="1200" dirty="0"/>
              <a:t>Subsidiaries of an exempt entity – </a:t>
            </a:r>
          </a:p>
          <a:p>
            <a:pPr lvl="1" algn="just">
              <a:spcBef>
                <a:spcPts val="0"/>
              </a:spcBef>
              <a:buClr>
                <a:schemeClr val="accent1"/>
              </a:buClr>
              <a:buSzPct val="80000"/>
            </a:pPr>
            <a:r>
              <a:rPr lang="en-US" sz="1200" dirty="0"/>
              <a:t>Any entity the ownership interests of which are controlled or wholly owned, directly or indirectly, by one or more entities that are not Reporting Companies. </a:t>
            </a:r>
          </a:p>
          <a:p>
            <a:pPr lvl="1" algn="just">
              <a:spcBef>
                <a:spcPts val="0"/>
              </a:spcBef>
              <a:buClr>
                <a:schemeClr val="accent1"/>
              </a:buClr>
              <a:buSzPct val="80000"/>
            </a:pPr>
            <a:r>
              <a:rPr lang="en-US" sz="1200" dirty="0"/>
              <a:t>Note, however, that if the exempt entity (such as a 501(c)(3) entity) is a minority owner of the subsidiary, the subsidiary will be a Reporting Company, and if the exempt entity meets the Beneficial Owner requirements it will be necessary to report either the names of the individuals who control the exempt entity or the exempt entity itself as a Beneficial Owner under 31 CFR 1010.380(b)(2)(i).</a:t>
            </a:r>
          </a:p>
          <a:p>
            <a:pPr algn="just">
              <a:spcBef>
                <a:spcPts val="0"/>
              </a:spcBef>
              <a:buClr>
                <a:schemeClr val="accent1"/>
              </a:buClr>
              <a:buSzPct val="80000"/>
            </a:pPr>
            <a:r>
              <a:rPr lang="en-US" sz="1200" dirty="0"/>
              <a:t>Certain inactive entities in existence on or before January 1, 2020.</a:t>
            </a:r>
          </a:p>
        </p:txBody>
      </p:sp>
      <p:sp>
        <p:nvSpPr>
          <p:cNvPr id="2" name="Title 1"/>
          <p:cNvSpPr>
            <a:spLocks noGrp="1"/>
          </p:cNvSpPr>
          <p:nvPr>
            <p:ph type="title"/>
          </p:nvPr>
        </p:nvSpPr>
        <p:spPr>
          <a:xfrm>
            <a:off x="584076" y="285750"/>
            <a:ext cx="8037512" cy="453600"/>
          </a:xfrm>
        </p:spPr>
        <p:txBody>
          <a:bodyPr/>
          <a:lstStyle/>
          <a:p>
            <a:r>
              <a:rPr lang="en-US" dirty="0"/>
              <a:t>V. Reporting Companies – 23 Exemptions</a:t>
            </a:r>
          </a:p>
        </p:txBody>
      </p:sp>
      <p:sp>
        <p:nvSpPr>
          <p:cNvPr id="4" name="Slide Number Placeholder 3">
            <a:extLst>
              <a:ext uri="{FF2B5EF4-FFF2-40B4-BE49-F238E27FC236}">
                <a16:creationId xmlns:a16="http://schemas.microsoft.com/office/drawing/2014/main" id="{176B8C86-663A-AC4A-03DC-FF5D6EF8309F}"/>
              </a:ext>
            </a:extLst>
          </p:cNvPr>
          <p:cNvSpPr>
            <a:spLocks noGrp="1"/>
          </p:cNvSpPr>
          <p:nvPr>
            <p:ph type="sldNum" sz="quarter" idx="4294967295"/>
          </p:nvPr>
        </p:nvSpPr>
        <p:spPr>
          <a:xfrm>
            <a:off x="7429500" y="4749402"/>
            <a:ext cx="457200" cy="273844"/>
          </a:xfrm>
        </p:spPr>
        <p:txBody>
          <a:bodyPr/>
          <a:lstStyle/>
          <a:p>
            <a:fld id="{D1F9FA7F-F1C6-4EA6-823F-E2B5B7ED388E}" type="slidenum">
              <a:rPr lang="en-US" smtClean="0"/>
              <a:pPr/>
              <a:t>11</a:t>
            </a:fld>
            <a:endParaRPr lang="en-US" dirty="0"/>
          </a:p>
        </p:txBody>
      </p:sp>
    </p:spTree>
    <p:extLst>
      <p:ext uri="{BB962C8B-B14F-4D97-AF65-F5344CB8AC3E}">
        <p14:creationId xmlns:p14="http://schemas.microsoft.com/office/powerpoint/2010/main" val="328097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55790"/>
            <a:ext cx="7920880" cy="3285834"/>
          </a:xfrm>
        </p:spPr>
        <p:txBody>
          <a:bodyPr>
            <a:noAutofit/>
          </a:bodyPr>
          <a:lstStyle/>
          <a:p>
            <a:pPr marL="0" indent="0" algn="just">
              <a:lnSpc>
                <a:spcPct val="120000"/>
              </a:lnSpc>
              <a:spcBef>
                <a:spcPts val="0"/>
              </a:spcBef>
              <a:buNone/>
            </a:pPr>
            <a:r>
              <a:rPr lang="en-US" sz="1800" dirty="0"/>
              <a:t>Beneficial Owner” for purposes of the CTA reporting requirements is any individual who directly or indirectly through any contract, arrangement, understanding or relationship:</a:t>
            </a:r>
          </a:p>
          <a:p>
            <a:pPr marL="285750" indent="-285750" algn="just">
              <a:lnSpc>
                <a:spcPct val="120000"/>
              </a:lnSpc>
              <a:spcBef>
                <a:spcPts val="0"/>
              </a:spcBef>
              <a:buFont typeface="Arial" panose="020B0604020202020204" pitchFamily="34" charset="0"/>
              <a:buChar char="•"/>
            </a:pPr>
            <a:r>
              <a:rPr lang="en-US" sz="1800" dirty="0"/>
              <a:t>Exercises </a:t>
            </a:r>
            <a:r>
              <a:rPr lang="en-US" sz="1800" b="1" dirty="0"/>
              <a:t>substantial control</a:t>
            </a:r>
            <a:r>
              <a:rPr lang="en-US" sz="1800" dirty="0"/>
              <a:t> over a Reporting Company, </a:t>
            </a:r>
            <a:r>
              <a:rPr lang="en-US" sz="1800" b="1" dirty="0"/>
              <a:t>or </a:t>
            </a:r>
          </a:p>
          <a:p>
            <a:pPr marL="285750" indent="-285750" algn="just">
              <a:lnSpc>
                <a:spcPct val="120000"/>
              </a:lnSpc>
              <a:spcBef>
                <a:spcPts val="0"/>
              </a:spcBef>
              <a:buFont typeface="Arial" panose="020B0604020202020204" pitchFamily="34" charset="0"/>
              <a:buChar char="•"/>
            </a:pPr>
            <a:r>
              <a:rPr lang="en-US" sz="1800" b="1" dirty="0"/>
              <a:t>Owns at least 25% </a:t>
            </a:r>
            <a:r>
              <a:rPr lang="en-US" sz="1800" dirty="0"/>
              <a:t>of the Reporting Company, </a:t>
            </a:r>
            <a:r>
              <a:rPr lang="en-US" sz="1800" b="1" dirty="0"/>
              <a:t>or</a:t>
            </a:r>
          </a:p>
          <a:p>
            <a:pPr marL="285750" indent="-285750" algn="just">
              <a:lnSpc>
                <a:spcPct val="120000"/>
              </a:lnSpc>
              <a:spcBef>
                <a:spcPts val="0"/>
              </a:spcBef>
              <a:buFont typeface="Arial" panose="020B0604020202020204" pitchFamily="34" charset="0"/>
              <a:buChar char="•"/>
            </a:pPr>
            <a:r>
              <a:rPr lang="en-US" sz="1800" b="1" dirty="0"/>
              <a:t>Controls ownership of at least 25% </a:t>
            </a:r>
            <a:r>
              <a:rPr lang="en-US" sz="1800" dirty="0"/>
              <a:t>of the Reporting Company. </a:t>
            </a:r>
          </a:p>
          <a:p>
            <a:pPr marL="0" indent="0" algn="just">
              <a:lnSpc>
                <a:spcPct val="120000"/>
              </a:lnSpc>
              <a:spcBef>
                <a:spcPts val="0"/>
              </a:spcBef>
              <a:buNone/>
            </a:pPr>
            <a:endParaRPr lang="en-US" sz="1800" dirty="0"/>
          </a:p>
          <a:p>
            <a:pPr marL="0" indent="0" algn="just">
              <a:lnSpc>
                <a:spcPct val="120000"/>
              </a:lnSpc>
              <a:spcBef>
                <a:spcPts val="0"/>
              </a:spcBef>
              <a:buNone/>
            </a:pPr>
            <a:r>
              <a:rPr lang="en-US" sz="1800" i="1" dirty="0"/>
              <a:t>See </a:t>
            </a:r>
            <a:r>
              <a:rPr lang="en-US" sz="1800" dirty="0"/>
              <a:t>31 USC §5336 (a)(3); 31 CFR §1010.380(d)</a:t>
            </a:r>
          </a:p>
          <a:p>
            <a:pPr lvl="2" algn="just">
              <a:lnSpc>
                <a:spcPct val="120000"/>
              </a:lnSpc>
              <a:spcBef>
                <a:spcPts val="0"/>
              </a:spcBef>
            </a:pPr>
            <a:endParaRPr lang="en-US" sz="1600" dirty="0"/>
          </a:p>
          <a:p>
            <a:pPr lvl="2" algn="just">
              <a:lnSpc>
                <a:spcPct val="120000"/>
              </a:lnSpc>
              <a:spcBef>
                <a:spcPts val="0"/>
              </a:spcBef>
            </a:pPr>
            <a:endParaRPr lang="en-US" sz="1600" dirty="0"/>
          </a:p>
          <a:p>
            <a:pPr marL="0" indent="0" algn="just">
              <a:lnSpc>
                <a:spcPct val="120000"/>
              </a:lnSpc>
              <a:spcBef>
                <a:spcPts val="0"/>
              </a:spcBef>
              <a:buNone/>
            </a:pPr>
            <a:endParaRPr lang="en-US" sz="825" dirty="0"/>
          </a:p>
        </p:txBody>
      </p:sp>
      <p:sp>
        <p:nvSpPr>
          <p:cNvPr id="2" name="Title 1"/>
          <p:cNvSpPr>
            <a:spLocks noGrp="1"/>
          </p:cNvSpPr>
          <p:nvPr>
            <p:ph type="title"/>
          </p:nvPr>
        </p:nvSpPr>
        <p:spPr>
          <a:xfrm>
            <a:off x="586134" y="527140"/>
            <a:ext cx="6172200" cy="370172"/>
          </a:xfrm>
        </p:spPr>
        <p:txBody>
          <a:bodyPr>
            <a:normAutofit fontScale="90000"/>
          </a:bodyPr>
          <a:lstStyle/>
          <a:p>
            <a:r>
              <a:rPr lang="en-US" dirty="0"/>
              <a:t>V. Beneficial Owners</a:t>
            </a:r>
          </a:p>
        </p:txBody>
      </p:sp>
      <p:sp>
        <p:nvSpPr>
          <p:cNvPr id="5" name="Slide Number Placeholder 4">
            <a:extLst>
              <a:ext uri="{FF2B5EF4-FFF2-40B4-BE49-F238E27FC236}">
                <a16:creationId xmlns:a16="http://schemas.microsoft.com/office/drawing/2014/main" id="{23129DC7-AC4B-A01F-D07D-CC891C9F1A5D}"/>
              </a:ext>
            </a:extLst>
          </p:cNvPr>
          <p:cNvSpPr>
            <a:spLocks noGrp="1"/>
          </p:cNvSpPr>
          <p:nvPr>
            <p:ph type="sldNum" sz="quarter" idx="4294967295"/>
          </p:nvPr>
        </p:nvSpPr>
        <p:spPr>
          <a:xfrm>
            <a:off x="7429500" y="4749403"/>
            <a:ext cx="457200" cy="273844"/>
          </a:xfrm>
        </p:spPr>
        <p:txBody>
          <a:bodyPr/>
          <a:lstStyle/>
          <a:p>
            <a:fld id="{D1F9FA7F-F1C6-4EA6-823F-E2B5B7ED388E}" type="slidenum">
              <a:rPr lang="en-US" smtClean="0"/>
              <a:pPr/>
              <a:t>12</a:t>
            </a:fld>
            <a:endParaRPr lang="en-US" dirty="0"/>
          </a:p>
        </p:txBody>
      </p:sp>
      <p:sp>
        <p:nvSpPr>
          <p:cNvPr id="6" name="Title 1"/>
          <p:cNvSpPr txBox="1">
            <a:spLocks/>
          </p:cNvSpPr>
          <p:nvPr/>
        </p:nvSpPr>
        <p:spPr bwMode="auto">
          <a:xfrm>
            <a:off x="1485900" y="57150"/>
            <a:ext cx="6172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2400" kern="0" dirty="0"/>
              <a:t>VI. Beneficial Owners</a:t>
            </a:r>
          </a:p>
        </p:txBody>
      </p:sp>
    </p:spTree>
    <p:extLst>
      <p:ext uri="{BB962C8B-B14F-4D97-AF65-F5344CB8AC3E}">
        <p14:creationId xmlns:p14="http://schemas.microsoft.com/office/powerpoint/2010/main" val="186925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646" y="1164054"/>
            <a:ext cx="6172200" cy="3135888"/>
          </a:xfrm>
        </p:spPr>
        <p:txBody>
          <a:bodyPr>
            <a:noAutofit/>
          </a:bodyPr>
          <a:lstStyle/>
          <a:p>
            <a:pPr lvl="2" algn="just">
              <a:lnSpc>
                <a:spcPct val="120000"/>
              </a:lnSpc>
              <a:spcBef>
                <a:spcPts val="0"/>
              </a:spcBef>
            </a:pPr>
            <a:endParaRPr lang="en-US" sz="825" dirty="0"/>
          </a:p>
          <a:p>
            <a:pPr lvl="2" algn="just">
              <a:lnSpc>
                <a:spcPct val="120000"/>
              </a:lnSpc>
              <a:spcBef>
                <a:spcPts val="0"/>
              </a:spcBef>
            </a:pPr>
            <a:endParaRPr lang="en-US" sz="825" dirty="0"/>
          </a:p>
          <a:p>
            <a:pPr marL="0" indent="0" algn="just">
              <a:lnSpc>
                <a:spcPct val="120000"/>
              </a:lnSpc>
              <a:spcBef>
                <a:spcPts val="0"/>
              </a:spcBef>
              <a:buNone/>
            </a:pPr>
            <a:endParaRPr lang="en-US" sz="825" dirty="0"/>
          </a:p>
        </p:txBody>
      </p:sp>
      <p:sp>
        <p:nvSpPr>
          <p:cNvPr id="2" name="Title 1"/>
          <p:cNvSpPr>
            <a:spLocks noGrp="1"/>
          </p:cNvSpPr>
          <p:nvPr>
            <p:ph type="title"/>
          </p:nvPr>
        </p:nvSpPr>
        <p:spPr>
          <a:xfrm>
            <a:off x="597218" y="283915"/>
            <a:ext cx="6172200" cy="370172"/>
          </a:xfrm>
        </p:spPr>
        <p:txBody>
          <a:bodyPr>
            <a:normAutofit fontScale="90000"/>
          </a:bodyPr>
          <a:lstStyle/>
          <a:p>
            <a:r>
              <a:rPr lang="en-US" dirty="0"/>
              <a:t>V. Beneficial Owners</a:t>
            </a:r>
          </a:p>
        </p:txBody>
      </p:sp>
      <p:sp>
        <p:nvSpPr>
          <p:cNvPr id="6" name="Slide Number Placeholder 5">
            <a:extLst>
              <a:ext uri="{FF2B5EF4-FFF2-40B4-BE49-F238E27FC236}">
                <a16:creationId xmlns:a16="http://schemas.microsoft.com/office/drawing/2014/main" id="{EADB3F1C-F08F-AC76-A488-0CB959EBC7B2}"/>
              </a:ext>
            </a:extLst>
          </p:cNvPr>
          <p:cNvSpPr>
            <a:spLocks noGrp="1"/>
          </p:cNvSpPr>
          <p:nvPr>
            <p:ph type="sldNum" sz="quarter" idx="4294967295"/>
          </p:nvPr>
        </p:nvSpPr>
        <p:spPr>
          <a:xfrm>
            <a:off x="7486650" y="4749403"/>
            <a:ext cx="457200" cy="273844"/>
          </a:xfrm>
        </p:spPr>
        <p:txBody>
          <a:bodyPr/>
          <a:lstStyle/>
          <a:p>
            <a:fld id="{D1F9FA7F-F1C6-4EA6-823F-E2B5B7ED388E}" type="slidenum">
              <a:rPr lang="en-US" smtClean="0"/>
              <a:pPr/>
              <a:t>13</a:t>
            </a:fld>
            <a:endParaRPr lang="en-US" dirty="0"/>
          </a:p>
        </p:txBody>
      </p:sp>
      <p:sp>
        <p:nvSpPr>
          <p:cNvPr id="5" name="Rectangle 4"/>
          <p:cNvSpPr/>
          <p:nvPr/>
        </p:nvSpPr>
        <p:spPr>
          <a:xfrm>
            <a:off x="539552" y="502224"/>
            <a:ext cx="8064896" cy="4385111"/>
          </a:xfrm>
          <a:prstGeom prst="rect">
            <a:avLst/>
          </a:prstGeom>
        </p:spPr>
        <p:txBody>
          <a:bodyPr wrap="square">
            <a:spAutoFit/>
          </a:bodyPr>
          <a:lstStyle/>
          <a:p>
            <a:pPr algn="just">
              <a:lnSpc>
                <a:spcPct val="120000"/>
              </a:lnSpc>
            </a:pPr>
            <a:endParaRPr lang="en-US" sz="975" dirty="0">
              <a:solidFill>
                <a:srgbClr val="7A7B7C"/>
              </a:solidFill>
            </a:endParaRPr>
          </a:p>
          <a:p>
            <a:pPr algn="just">
              <a:lnSpc>
                <a:spcPct val="120000"/>
              </a:lnSpc>
            </a:pPr>
            <a:r>
              <a:rPr lang="en-US" sz="1400" dirty="0">
                <a:solidFill>
                  <a:srgbClr val="7A7B7C"/>
                </a:solidFill>
              </a:rPr>
              <a:t>Substantial Control under 31 CFR §1010.380(d)(1)(i):</a:t>
            </a:r>
          </a:p>
          <a:p>
            <a:pPr marL="128588" indent="-128588" algn="just">
              <a:lnSpc>
                <a:spcPct val="120000"/>
              </a:lnSpc>
              <a:buFont typeface="Arial" panose="020B0604020202020204" pitchFamily="34" charset="0"/>
              <a:buChar char="•"/>
            </a:pPr>
            <a:r>
              <a:rPr lang="en-US" sz="1400" dirty="0">
                <a:solidFill>
                  <a:srgbClr val="7A7B7C"/>
                </a:solidFill>
              </a:rPr>
              <a:t>Service as a senior officer of a reporting company;</a:t>
            </a:r>
          </a:p>
          <a:p>
            <a:pPr marL="128588" indent="-128588" algn="just">
              <a:lnSpc>
                <a:spcPct val="120000"/>
              </a:lnSpc>
              <a:buFont typeface="Arial" panose="020B0604020202020204" pitchFamily="34" charset="0"/>
              <a:buChar char="•"/>
            </a:pPr>
            <a:r>
              <a:rPr lang="en-US" sz="1400" dirty="0">
                <a:solidFill>
                  <a:srgbClr val="7A7B7C"/>
                </a:solidFill>
              </a:rPr>
              <a:t>Authority over the appointment or removal of any senior officer or a majority of the board of directors (or similar body) of a reporting company; and/or</a:t>
            </a:r>
          </a:p>
          <a:p>
            <a:pPr marL="128588" indent="-128588" algn="just">
              <a:lnSpc>
                <a:spcPct val="120000"/>
              </a:lnSpc>
              <a:buFont typeface="Arial" panose="020B0604020202020204" pitchFamily="34" charset="0"/>
              <a:buChar char="•"/>
            </a:pPr>
            <a:r>
              <a:rPr lang="en-US" sz="1400" dirty="0">
                <a:solidFill>
                  <a:srgbClr val="7A7B7C"/>
                </a:solidFill>
              </a:rPr>
              <a:t>Direction, determination, substantial influence over, important decisions of a reporting company</a:t>
            </a:r>
          </a:p>
          <a:p>
            <a:pPr marL="471488" lvl="1" indent="-128588" algn="just">
              <a:lnSpc>
                <a:spcPct val="120000"/>
              </a:lnSpc>
              <a:buFont typeface="Wingdings" panose="05000000000000000000" pitchFamily="2" charset="2"/>
              <a:buChar char="Ø"/>
            </a:pPr>
            <a:r>
              <a:rPr lang="en-US" sz="1400" dirty="0">
                <a:solidFill>
                  <a:srgbClr val="7A7B7C"/>
                </a:solidFill>
              </a:rPr>
              <a:t>Nature, scope, and attributes of the business of the reporting company, including the sale, lease, mortgage, or other transfer of any principal assets of the reporting company;</a:t>
            </a:r>
          </a:p>
          <a:p>
            <a:pPr marL="471488" lvl="1" indent="-128588" algn="just">
              <a:lnSpc>
                <a:spcPct val="120000"/>
              </a:lnSpc>
              <a:buFont typeface="Wingdings" panose="05000000000000000000" pitchFamily="2" charset="2"/>
              <a:buChar char="Ø"/>
            </a:pPr>
            <a:r>
              <a:rPr lang="en-US" sz="1400" dirty="0">
                <a:solidFill>
                  <a:srgbClr val="7A7B7C"/>
                </a:solidFill>
              </a:rPr>
              <a:t>Reorganization, dissolution, or merger of the reporting company;</a:t>
            </a:r>
          </a:p>
          <a:p>
            <a:pPr marL="471488" lvl="1" indent="-128588" algn="just">
              <a:lnSpc>
                <a:spcPct val="120000"/>
              </a:lnSpc>
              <a:buFont typeface="Wingdings" panose="05000000000000000000" pitchFamily="2" charset="2"/>
              <a:buChar char="Ø"/>
            </a:pPr>
            <a:r>
              <a:rPr lang="en-US" sz="1400" dirty="0">
                <a:solidFill>
                  <a:srgbClr val="7A7B7C"/>
                </a:solidFill>
              </a:rPr>
              <a:t>Major expenditures or investments, issuance of any equity, incurrence of any significant debt, or approval of the operating budget of the reporting company;</a:t>
            </a:r>
          </a:p>
          <a:p>
            <a:pPr marL="471488" lvl="1" indent="-128588" algn="just">
              <a:lnSpc>
                <a:spcPct val="120000"/>
              </a:lnSpc>
              <a:buFont typeface="Wingdings" panose="05000000000000000000" pitchFamily="2" charset="2"/>
              <a:buChar char="Ø"/>
            </a:pPr>
            <a:r>
              <a:rPr lang="en-US" sz="1400" dirty="0">
                <a:solidFill>
                  <a:srgbClr val="7A7B7C"/>
                </a:solidFill>
              </a:rPr>
              <a:t>Selection or termination of business lines or ventures, or geographic focus, of the reporting company;</a:t>
            </a:r>
          </a:p>
          <a:p>
            <a:pPr marL="471488" lvl="1" indent="-128588" algn="just">
              <a:lnSpc>
                <a:spcPct val="120000"/>
              </a:lnSpc>
              <a:buFont typeface="Wingdings" panose="05000000000000000000" pitchFamily="2" charset="2"/>
              <a:buChar char="Ø"/>
            </a:pPr>
            <a:r>
              <a:rPr lang="en-US" sz="1400" dirty="0">
                <a:solidFill>
                  <a:srgbClr val="7A7B7C"/>
                </a:solidFill>
              </a:rPr>
              <a:t>Compensation schemes and incentive programs for senior officers;</a:t>
            </a:r>
          </a:p>
          <a:p>
            <a:pPr marL="471488" lvl="1" indent="-128588" algn="just">
              <a:lnSpc>
                <a:spcPct val="120000"/>
              </a:lnSpc>
              <a:buFont typeface="Wingdings" panose="05000000000000000000" pitchFamily="2" charset="2"/>
              <a:buChar char="Ø"/>
            </a:pPr>
            <a:r>
              <a:rPr lang="en-US" sz="1400" dirty="0">
                <a:solidFill>
                  <a:srgbClr val="7A7B7C"/>
                </a:solidFill>
              </a:rPr>
              <a:t>Entry into or termination, or the fulfillment or non-fulfillment of significant contracts;</a:t>
            </a:r>
          </a:p>
          <a:p>
            <a:pPr marL="471488" lvl="1" indent="-128588" algn="just">
              <a:lnSpc>
                <a:spcPct val="120000"/>
              </a:lnSpc>
              <a:buFont typeface="Wingdings" panose="05000000000000000000" pitchFamily="2" charset="2"/>
              <a:buChar char="Ø"/>
            </a:pPr>
            <a:r>
              <a:rPr lang="en-US" sz="1400" dirty="0">
                <a:solidFill>
                  <a:srgbClr val="7A7B7C"/>
                </a:solidFill>
              </a:rPr>
              <a:t>Amendments of any substantial governance documents of the reporting company; and</a:t>
            </a:r>
          </a:p>
          <a:p>
            <a:pPr marL="471488" lvl="1" indent="-128588" algn="just">
              <a:lnSpc>
                <a:spcPct val="120000"/>
              </a:lnSpc>
              <a:buFont typeface="Wingdings" panose="05000000000000000000" pitchFamily="2" charset="2"/>
              <a:buChar char="Ø"/>
            </a:pPr>
            <a:r>
              <a:rPr lang="en-US" sz="1400" dirty="0">
                <a:solidFill>
                  <a:srgbClr val="7A7B7C"/>
                </a:solidFill>
              </a:rPr>
              <a:t>Any other form of substantial control over the reporting company.</a:t>
            </a:r>
          </a:p>
        </p:txBody>
      </p:sp>
      <p:sp>
        <p:nvSpPr>
          <p:cNvPr id="7" name="Title 1"/>
          <p:cNvSpPr txBox="1">
            <a:spLocks/>
          </p:cNvSpPr>
          <p:nvPr/>
        </p:nvSpPr>
        <p:spPr bwMode="auto">
          <a:xfrm>
            <a:off x="1314450" y="-60281"/>
            <a:ext cx="6172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2400" kern="0" dirty="0"/>
              <a:t>V. Beneficial Owners</a:t>
            </a:r>
          </a:p>
        </p:txBody>
      </p:sp>
    </p:spTree>
    <p:extLst>
      <p:ext uri="{BB962C8B-B14F-4D97-AF65-F5344CB8AC3E}">
        <p14:creationId xmlns:p14="http://schemas.microsoft.com/office/powerpoint/2010/main" val="3667441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374" y="614046"/>
            <a:ext cx="8089626" cy="3803849"/>
          </a:xfrm>
        </p:spPr>
        <p:txBody>
          <a:bodyPr>
            <a:noAutofit/>
          </a:bodyPr>
          <a:lstStyle/>
          <a:p>
            <a:pPr marL="0" indent="0">
              <a:buNone/>
            </a:pPr>
            <a:r>
              <a:rPr lang="en-US" sz="1800" dirty="0">
                <a:solidFill>
                  <a:srgbClr val="7A7B7C"/>
                </a:solidFill>
              </a:rPr>
              <a:t>Direct or indirect exercise of substantial control - Under 31 CFR §1010.380(d)(1)(ii) an individual may directly or indirectly, including as a trustee of a trust or similar arrangement, exercise substantial control over a reporting company through:</a:t>
            </a:r>
          </a:p>
          <a:p>
            <a:pPr marL="285750" indent="-285750">
              <a:buFont typeface="Arial" panose="020B0604020202020204" pitchFamily="34" charset="0"/>
              <a:buChar char="•"/>
            </a:pPr>
            <a:r>
              <a:rPr lang="en-US" sz="1800" dirty="0">
                <a:solidFill>
                  <a:srgbClr val="7A7B7C"/>
                </a:solidFill>
              </a:rPr>
              <a:t>Board representation</a:t>
            </a:r>
          </a:p>
          <a:p>
            <a:pPr marL="285750" indent="-285750">
              <a:buFont typeface="Arial" panose="020B0604020202020204" pitchFamily="34" charset="0"/>
              <a:buChar char="•"/>
            </a:pPr>
            <a:r>
              <a:rPr lang="en-US" sz="1800" dirty="0">
                <a:solidFill>
                  <a:srgbClr val="7A7B7C"/>
                </a:solidFill>
              </a:rPr>
              <a:t>Ownership or control of the majority of the voting power or voting rights of the Reporting Company</a:t>
            </a:r>
          </a:p>
          <a:p>
            <a:pPr marL="285750" indent="-285750">
              <a:buFont typeface="Arial" panose="020B0604020202020204" pitchFamily="34" charset="0"/>
              <a:buChar char="•"/>
            </a:pPr>
            <a:r>
              <a:rPr lang="en-US" sz="1800" dirty="0">
                <a:solidFill>
                  <a:srgbClr val="7A7B7C"/>
                </a:solidFill>
              </a:rPr>
              <a:t>Rights associated with an financing arrangement or interest in a company</a:t>
            </a:r>
          </a:p>
          <a:p>
            <a:pPr marL="285750" indent="-285750">
              <a:buFont typeface="Arial" panose="020B0604020202020204" pitchFamily="34" charset="0"/>
              <a:buChar char="•"/>
            </a:pPr>
            <a:r>
              <a:rPr lang="en-US" sz="1800" dirty="0">
                <a:solidFill>
                  <a:srgbClr val="7A7B7C"/>
                </a:solidFill>
              </a:rPr>
              <a:t>Control over one or more intermediary entities that separately or collectively exercise substantial control over a reporting company</a:t>
            </a:r>
          </a:p>
          <a:p>
            <a:pPr marL="285750" indent="-285750">
              <a:buFont typeface="Arial" panose="020B0604020202020204" pitchFamily="34" charset="0"/>
              <a:buChar char="•"/>
            </a:pPr>
            <a:r>
              <a:rPr lang="en-US" sz="1800" dirty="0">
                <a:solidFill>
                  <a:srgbClr val="7A7B7C"/>
                </a:solidFill>
              </a:rPr>
              <a:t>Arrangements or financial or business relationships, whether formal or informal, with other individuals or entities acting as nominees</a:t>
            </a:r>
          </a:p>
          <a:p>
            <a:pPr marL="285750" indent="-285750">
              <a:buFont typeface="Arial" panose="020B0604020202020204" pitchFamily="34" charset="0"/>
              <a:buChar char="•"/>
            </a:pPr>
            <a:r>
              <a:rPr lang="en-US" sz="1800" dirty="0">
                <a:solidFill>
                  <a:srgbClr val="7A7B7C"/>
                </a:solidFill>
              </a:rPr>
              <a:t>Any other contract, arrangement, understanding, relationship, or otherwise</a:t>
            </a:r>
          </a:p>
          <a:p>
            <a:endParaRPr lang="en-US" sz="1800" dirty="0">
              <a:solidFill>
                <a:srgbClr val="7A7B7C"/>
              </a:solidFill>
            </a:endParaRPr>
          </a:p>
          <a:p>
            <a:pPr marL="0" indent="0">
              <a:buNone/>
            </a:pPr>
            <a:br>
              <a:rPr lang="en-US" sz="1800" dirty="0">
                <a:solidFill>
                  <a:srgbClr val="7A7B7C"/>
                </a:solidFill>
              </a:rPr>
            </a:br>
            <a:endParaRPr lang="en-US" sz="1800" dirty="0">
              <a:solidFill>
                <a:srgbClr val="7A7B7C"/>
              </a:solidFill>
            </a:endParaRPr>
          </a:p>
        </p:txBody>
      </p:sp>
      <p:sp>
        <p:nvSpPr>
          <p:cNvPr id="2" name="Title 1"/>
          <p:cNvSpPr>
            <a:spLocks noGrp="1"/>
          </p:cNvSpPr>
          <p:nvPr>
            <p:ph type="title"/>
          </p:nvPr>
        </p:nvSpPr>
        <p:spPr>
          <a:xfrm>
            <a:off x="673374" y="219342"/>
            <a:ext cx="8037512" cy="453600"/>
          </a:xfrm>
        </p:spPr>
        <p:txBody>
          <a:bodyPr/>
          <a:lstStyle/>
          <a:p>
            <a:r>
              <a:rPr lang="en-US" dirty="0"/>
              <a:t>V. Beneficial Owners</a:t>
            </a:r>
          </a:p>
        </p:txBody>
      </p:sp>
      <p:sp>
        <p:nvSpPr>
          <p:cNvPr id="4" name="Slide Number Placeholder 3">
            <a:extLst>
              <a:ext uri="{FF2B5EF4-FFF2-40B4-BE49-F238E27FC236}">
                <a16:creationId xmlns:a16="http://schemas.microsoft.com/office/drawing/2014/main" id="{9FFC7F4B-2ADB-E2FF-A27E-D5E88612D7F2}"/>
              </a:ext>
            </a:extLst>
          </p:cNvPr>
          <p:cNvSpPr>
            <a:spLocks noGrp="1"/>
          </p:cNvSpPr>
          <p:nvPr>
            <p:ph type="sldNum" sz="quarter" idx="4294967295"/>
          </p:nvPr>
        </p:nvSpPr>
        <p:spPr>
          <a:xfrm>
            <a:off x="7486650" y="4743450"/>
            <a:ext cx="457200" cy="273844"/>
          </a:xfrm>
        </p:spPr>
        <p:txBody>
          <a:bodyPr/>
          <a:lstStyle/>
          <a:p>
            <a:fld id="{D1F9FA7F-F1C6-4EA6-823F-E2B5B7ED388E}" type="slidenum">
              <a:rPr lang="en-US" smtClean="0"/>
              <a:pPr/>
              <a:t>14</a:t>
            </a:fld>
            <a:endParaRPr lang="en-US" dirty="0"/>
          </a:p>
        </p:txBody>
      </p:sp>
    </p:spTree>
    <p:extLst>
      <p:ext uri="{BB962C8B-B14F-4D97-AF65-F5344CB8AC3E}">
        <p14:creationId xmlns:p14="http://schemas.microsoft.com/office/powerpoint/2010/main" val="1044605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484" y="858974"/>
            <a:ext cx="7976639" cy="3425552"/>
          </a:xfrm>
        </p:spPr>
        <p:txBody>
          <a:bodyPr>
            <a:noAutofit/>
          </a:bodyPr>
          <a:lstStyle/>
          <a:p>
            <a:pPr algn="just">
              <a:spcBef>
                <a:spcPts val="675"/>
              </a:spcBef>
            </a:pPr>
            <a:r>
              <a:rPr lang="en-US" sz="1500" dirty="0"/>
              <a:t>Ownership/control under 31 CFR §1010.380(d)(2)(ii) as relates to estate planning, trusts – An individual may directly or indirectly control an ownership interest in a Reporting Company through any contract, arrangement, understanding, relationship or otherwise, including:</a:t>
            </a:r>
          </a:p>
          <a:p>
            <a:pPr lvl="1" algn="just">
              <a:spcBef>
                <a:spcPts val="675"/>
              </a:spcBef>
            </a:pPr>
            <a:r>
              <a:rPr lang="en-US" sz="1500" dirty="0"/>
              <a:t>Joint ownership with one or more persons of an undivided interest in such ownership interest;</a:t>
            </a:r>
          </a:p>
          <a:p>
            <a:pPr lvl="1" algn="just">
              <a:spcBef>
                <a:spcPts val="675"/>
              </a:spcBef>
            </a:pPr>
            <a:r>
              <a:rPr lang="en-US" sz="1500" dirty="0"/>
              <a:t>Through another individual acting as a nominee, intermediary, custodian, or agent on behalf of such individual;</a:t>
            </a:r>
          </a:p>
          <a:p>
            <a:pPr lvl="1" algn="just">
              <a:spcBef>
                <a:spcPts val="675"/>
              </a:spcBef>
            </a:pPr>
            <a:r>
              <a:rPr lang="en-US" sz="1500" dirty="0"/>
              <a:t>With regard to a trust or similar arrangement that holds such ownership interest:</a:t>
            </a:r>
          </a:p>
          <a:p>
            <a:pPr lvl="2" algn="just">
              <a:spcBef>
                <a:spcPts val="675"/>
              </a:spcBef>
            </a:pPr>
            <a:r>
              <a:rPr lang="en-US" sz="1500" dirty="0"/>
              <a:t>As a trustee or other individual (if any) with the authority to dispose of trust assets;</a:t>
            </a:r>
          </a:p>
          <a:p>
            <a:pPr lvl="2" algn="just">
              <a:spcBef>
                <a:spcPts val="675"/>
              </a:spcBef>
            </a:pPr>
            <a:r>
              <a:rPr lang="en-US" sz="1500" dirty="0"/>
              <a:t>Beneficiary who (i) is the sole permissible recipient of income and principal; or (ii) has the right to demand a distribution of or withdraw substantially all of the assets; or</a:t>
            </a:r>
          </a:p>
          <a:p>
            <a:pPr lvl="2" algn="just">
              <a:spcBef>
                <a:spcPts val="675"/>
              </a:spcBef>
            </a:pPr>
            <a:r>
              <a:rPr lang="en-US" sz="1500" dirty="0"/>
              <a:t>Grantor/Settlor who has the right to revoke the trust or otherwise withdraw the assets</a:t>
            </a:r>
          </a:p>
          <a:p>
            <a:pPr lvl="2" algn="just">
              <a:spcBef>
                <a:spcPts val="675"/>
              </a:spcBef>
            </a:pPr>
            <a:endParaRPr lang="en-US" sz="1500" dirty="0"/>
          </a:p>
          <a:p>
            <a:pPr lvl="2" algn="just">
              <a:spcBef>
                <a:spcPts val="675"/>
              </a:spcBef>
            </a:pPr>
            <a:endParaRPr lang="en-US" sz="1500" dirty="0"/>
          </a:p>
          <a:p>
            <a:pPr marL="0" indent="0" algn="just">
              <a:spcBef>
                <a:spcPts val="675"/>
              </a:spcBef>
              <a:buNone/>
            </a:pPr>
            <a:endParaRPr lang="en-US" sz="1500" dirty="0"/>
          </a:p>
        </p:txBody>
      </p:sp>
      <p:sp>
        <p:nvSpPr>
          <p:cNvPr id="2" name="Title 1"/>
          <p:cNvSpPr>
            <a:spLocks noGrp="1"/>
          </p:cNvSpPr>
          <p:nvPr>
            <p:ph type="title"/>
          </p:nvPr>
        </p:nvSpPr>
        <p:spPr>
          <a:xfrm>
            <a:off x="627611" y="181885"/>
            <a:ext cx="8037512" cy="453600"/>
          </a:xfrm>
        </p:spPr>
        <p:txBody>
          <a:bodyPr/>
          <a:lstStyle/>
          <a:p>
            <a:r>
              <a:rPr lang="en-US" dirty="0"/>
              <a:t>V. Beneficial Owners</a:t>
            </a:r>
          </a:p>
        </p:txBody>
      </p:sp>
      <p:sp>
        <p:nvSpPr>
          <p:cNvPr id="5" name="Slide Number Placeholder 4">
            <a:extLst>
              <a:ext uri="{FF2B5EF4-FFF2-40B4-BE49-F238E27FC236}">
                <a16:creationId xmlns:a16="http://schemas.microsoft.com/office/drawing/2014/main" id="{1B6837B2-57E5-871C-9B61-C16CA6064D12}"/>
              </a:ext>
            </a:extLst>
          </p:cNvPr>
          <p:cNvSpPr>
            <a:spLocks noGrp="1"/>
          </p:cNvSpPr>
          <p:nvPr>
            <p:ph type="sldNum" sz="quarter" idx="4294967295"/>
          </p:nvPr>
        </p:nvSpPr>
        <p:spPr>
          <a:xfrm>
            <a:off x="7486650" y="4749403"/>
            <a:ext cx="457200" cy="273844"/>
          </a:xfrm>
        </p:spPr>
        <p:txBody>
          <a:bodyPr/>
          <a:lstStyle/>
          <a:p>
            <a:fld id="{D1F9FA7F-F1C6-4EA6-823F-E2B5B7ED388E}" type="slidenum">
              <a:rPr lang="en-US" smtClean="0"/>
              <a:pPr/>
              <a:t>15</a:t>
            </a:fld>
            <a:endParaRPr lang="en-US" dirty="0"/>
          </a:p>
        </p:txBody>
      </p:sp>
    </p:spTree>
    <p:extLst>
      <p:ext uri="{BB962C8B-B14F-4D97-AF65-F5344CB8AC3E}">
        <p14:creationId xmlns:p14="http://schemas.microsoft.com/office/powerpoint/2010/main" val="3787716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42950"/>
            <a:ext cx="7620000" cy="4191000"/>
          </a:xfrm>
        </p:spPr>
        <p:txBody>
          <a:bodyPr>
            <a:noAutofit/>
          </a:bodyPr>
          <a:lstStyle/>
          <a:p>
            <a:pPr marL="0" indent="0">
              <a:spcBef>
                <a:spcPts val="675"/>
              </a:spcBef>
              <a:buNone/>
            </a:pPr>
            <a:r>
              <a:rPr lang="en-US" dirty="0"/>
              <a:t>Beneficial Owner </a:t>
            </a:r>
            <a:r>
              <a:rPr lang="en-US" u="sng" dirty="0"/>
              <a:t>exceptions</a:t>
            </a:r>
            <a:r>
              <a:rPr lang="en-US" dirty="0"/>
              <a:t> under 31 USC §5336(a)(3)(B) and 31 CFR § 1010.380(d)(3):</a:t>
            </a:r>
          </a:p>
          <a:p>
            <a:pPr marL="171450" indent="-171450" algn="just">
              <a:spcBef>
                <a:spcPts val="675"/>
              </a:spcBef>
              <a:buFont typeface="Arial" panose="020B0604020202020204" pitchFamily="34" charset="0"/>
              <a:buChar char="•"/>
            </a:pPr>
            <a:r>
              <a:rPr lang="en-US" dirty="0"/>
              <a:t>Minor Children, provided the Reporting Company reports the required information of a parent or legal guardian of the minor child</a:t>
            </a:r>
          </a:p>
          <a:p>
            <a:pPr marL="171450" indent="-171450" algn="just">
              <a:spcBef>
                <a:spcPts val="675"/>
              </a:spcBef>
              <a:buFont typeface="Arial" panose="020B0604020202020204" pitchFamily="34" charset="0"/>
              <a:buChar char="•"/>
            </a:pPr>
            <a:r>
              <a:rPr lang="en-US" dirty="0"/>
              <a:t>Nominee, intermediary, custodian, or agent on behalf of another individual</a:t>
            </a:r>
          </a:p>
          <a:p>
            <a:pPr marL="171450" indent="-171450" algn="just">
              <a:spcBef>
                <a:spcPts val="675"/>
              </a:spcBef>
              <a:buFont typeface="Arial" panose="020B0604020202020204" pitchFamily="34" charset="0"/>
              <a:buChar char="•"/>
            </a:pPr>
            <a:r>
              <a:rPr lang="en-US" dirty="0"/>
              <a:t>Employee of Reporting Company, provided that such person is not a senior officer </a:t>
            </a:r>
          </a:p>
          <a:p>
            <a:pPr marL="171450" indent="-171450" algn="just">
              <a:spcBef>
                <a:spcPts val="675"/>
              </a:spcBef>
              <a:buFont typeface="Arial" panose="020B0604020202020204" pitchFamily="34" charset="0"/>
              <a:buChar char="•"/>
            </a:pPr>
            <a:r>
              <a:rPr lang="en-US" dirty="0"/>
              <a:t>Creditors</a:t>
            </a:r>
          </a:p>
          <a:p>
            <a:pPr marL="171450" indent="-171450" algn="just">
              <a:spcBef>
                <a:spcPts val="675"/>
              </a:spcBef>
              <a:buFont typeface="Arial" panose="020B0604020202020204" pitchFamily="34" charset="0"/>
              <a:buChar char="•"/>
            </a:pPr>
            <a:r>
              <a:rPr lang="en-US" dirty="0"/>
              <a:t>Right of Inheritance:</a:t>
            </a:r>
          </a:p>
          <a:p>
            <a:pPr marL="171450" lvl="1" indent="-171450" algn="just">
              <a:spcBef>
                <a:spcPts val="675"/>
              </a:spcBef>
              <a:buFont typeface="Arial" panose="020B0604020202020204" pitchFamily="34" charset="0"/>
              <a:buChar char="•"/>
            </a:pPr>
            <a:r>
              <a:rPr lang="en-US" sz="1600" dirty="0"/>
              <a:t>CTA provides that Beneficial Owner excludes "an individual whose only interest . . . is through a right of inheritance."</a:t>
            </a:r>
          </a:p>
          <a:p>
            <a:pPr marL="171450" lvl="1" indent="-171450" algn="just">
              <a:spcBef>
                <a:spcPts val="675"/>
              </a:spcBef>
              <a:buFont typeface="Arial" panose="020B0604020202020204" pitchFamily="34" charset="0"/>
              <a:buChar char="•"/>
            </a:pPr>
            <a:r>
              <a:rPr lang="en-US" sz="1600" dirty="0"/>
              <a:t>Final Regulations repeat this phrase with an added clarification, stating that this exception applies to a "future" interest associated with a right of inheritance.</a:t>
            </a:r>
          </a:p>
          <a:p>
            <a:pPr lvl="1" algn="just">
              <a:spcBef>
                <a:spcPts val="675"/>
              </a:spcBef>
            </a:pPr>
            <a:endParaRPr lang="en-US" sz="1600" dirty="0"/>
          </a:p>
          <a:p>
            <a:pPr marL="257175" lvl="1" indent="0" algn="just">
              <a:spcBef>
                <a:spcPts val="675"/>
              </a:spcBef>
              <a:buNone/>
            </a:pPr>
            <a:br>
              <a:rPr lang="en-US" sz="1600" dirty="0"/>
            </a:br>
            <a:endParaRPr lang="en-US" sz="1600" dirty="0"/>
          </a:p>
          <a:p>
            <a:pPr marL="2057400" lvl="8" indent="0" algn="just">
              <a:spcBef>
                <a:spcPts val="675"/>
              </a:spcBef>
              <a:buNone/>
            </a:pPr>
            <a:br>
              <a:rPr lang="en-US" sz="1600" dirty="0"/>
            </a:br>
            <a:endParaRPr lang="en-US" sz="1600" dirty="0"/>
          </a:p>
        </p:txBody>
      </p:sp>
      <p:sp>
        <p:nvSpPr>
          <p:cNvPr id="2" name="Title 1"/>
          <p:cNvSpPr>
            <a:spLocks noGrp="1"/>
          </p:cNvSpPr>
          <p:nvPr>
            <p:ph type="title"/>
          </p:nvPr>
        </p:nvSpPr>
        <p:spPr>
          <a:xfrm>
            <a:off x="685800" y="226948"/>
            <a:ext cx="8037512" cy="453600"/>
          </a:xfrm>
        </p:spPr>
        <p:txBody>
          <a:bodyPr/>
          <a:lstStyle/>
          <a:p>
            <a:r>
              <a:rPr lang="en-US" dirty="0"/>
              <a:t>VII. Beneficial Owner Exceptions</a:t>
            </a:r>
          </a:p>
        </p:txBody>
      </p:sp>
      <p:sp>
        <p:nvSpPr>
          <p:cNvPr id="5" name="Slide Number Placeholder 4">
            <a:extLst>
              <a:ext uri="{FF2B5EF4-FFF2-40B4-BE49-F238E27FC236}">
                <a16:creationId xmlns:a16="http://schemas.microsoft.com/office/drawing/2014/main" id="{7BEF93AD-5871-7C39-6C25-289F2F25F177}"/>
              </a:ext>
            </a:extLst>
          </p:cNvPr>
          <p:cNvSpPr>
            <a:spLocks noGrp="1"/>
          </p:cNvSpPr>
          <p:nvPr>
            <p:ph type="sldNum" sz="quarter" idx="4294967295"/>
          </p:nvPr>
        </p:nvSpPr>
        <p:spPr>
          <a:xfrm>
            <a:off x="7486650" y="4749403"/>
            <a:ext cx="457200" cy="273844"/>
          </a:xfrm>
        </p:spPr>
        <p:txBody>
          <a:bodyPr/>
          <a:lstStyle/>
          <a:p>
            <a:fld id="{D1F9FA7F-F1C6-4EA6-823F-E2B5B7ED388E}" type="slidenum">
              <a:rPr lang="en-US" smtClean="0"/>
              <a:pPr/>
              <a:t>16</a:t>
            </a:fld>
            <a:endParaRPr lang="en-US" dirty="0"/>
          </a:p>
        </p:txBody>
      </p:sp>
    </p:spTree>
    <p:extLst>
      <p:ext uri="{BB962C8B-B14F-4D97-AF65-F5344CB8AC3E}">
        <p14:creationId xmlns:p14="http://schemas.microsoft.com/office/powerpoint/2010/main" val="87927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362" y="668144"/>
            <a:ext cx="7992888" cy="4194600"/>
          </a:xfrm>
        </p:spPr>
        <p:txBody>
          <a:bodyPr>
            <a:noAutofit/>
          </a:bodyPr>
          <a:lstStyle/>
          <a:p>
            <a:r>
              <a:rPr lang="en-US" sz="1400" dirty="0"/>
              <a:t>Right of Inheritance (Cont’d.) - FinCEN emphasizes in preamble to Final Regulations that:</a:t>
            </a:r>
          </a:p>
          <a:p>
            <a:pPr marL="171450" lvl="1" indent="-171450">
              <a:buFont typeface="Arial" panose="020B0604020202020204" pitchFamily="34" charset="0"/>
              <a:buChar char="•"/>
            </a:pPr>
            <a:r>
              <a:rPr lang="en-US" sz="1400" dirty="0"/>
              <a:t>Once an individual </a:t>
            </a:r>
            <a:r>
              <a:rPr lang="en-US" sz="1400" b="1" i="1" dirty="0"/>
              <a:t>has acquired </a:t>
            </a:r>
            <a:r>
              <a:rPr lang="en-US" sz="1400" dirty="0"/>
              <a:t>an ownership interest in an entity through inheritance, that individual owns that ownership interest and is potentially subject to the beneficial-owner reporting requirements.  </a:t>
            </a:r>
          </a:p>
          <a:p>
            <a:pPr marL="171450" lvl="1" indent="-171450">
              <a:buFont typeface="Arial" panose="020B0604020202020204" pitchFamily="34" charset="0"/>
              <a:buChar char="•"/>
            </a:pPr>
            <a:r>
              <a:rPr lang="en-US" sz="1400" dirty="0"/>
              <a:t>Individuals who may in the </a:t>
            </a:r>
            <a:r>
              <a:rPr lang="en-US" sz="1400" b="1" i="1" dirty="0"/>
              <a:t>future</a:t>
            </a:r>
            <a:r>
              <a:rPr lang="en-US" sz="1400" dirty="0"/>
              <a:t> come to own ownership interests in an entity through a right of inheritance </a:t>
            </a:r>
            <a:r>
              <a:rPr lang="en-US" sz="1400" b="1" i="1" dirty="0"/>
              <a:t>do not have ownership interests</a:t>
            </a:r>
            <a:r>
              <a:rPr lang="en-US" sz="1400" dirty="0"/>
              <a:t> until the inheritance occurs.  Such a future or contingent interest may exist through wills or other probate mechanisms that solely provide a future interest in an entity.  </a:t>
            </a:r>
          </a:p>
          <a:p>
            <a:pPr marL="171450" lvl="1" indent="-171450">
              <a:buFont typeface="Arial" panose="020B0604020202020204" pitchFamily="34" charset="0"/>
              <a:buChar char="•"/>
            </a:pPr>
            <a:r>
              <a:rPr lang="en-US" sz="1400" dirty="0"/>
              <a:t>Once an ownership interest is inherited and comes to be owned by an individual, that individual has the same relationship to an entity as any other individual who acquires an ownership interest through another means.</a:t>
            </a:r>
          </a:p>
          <a:p>
            <a:pPr marL="171450" lvl="1" indent="-171450">
              <a:buFont typeface="Arial" panose="020B0604020202020204" pitchFamily="34" charset="0"/>
              <a:buChar char="•"/>
            </a:pPr>
            <a:r>
              <a:rPr lang="en-US" sz="1400" dirty="0"/>
              <a:t>The precise moment at which an individual acquires an ownership interest in an entity through inheritance may be subject to a variety of existing legal authorities, such as the terms of a will, the terms of a trust, applicable state laws, and other valid instruments and rules.</a:t>
            </a:r>
          </a:p>
          <a:p>
            <a:pPr marL="171450" lvl="1" indent="-171450">
              <a:buFont typeface="Arial" panose="020B0604020202020204" pitchFamily="34" charset="0"/>
              <a:buChar char="•"/>
            </a:pPr>
            <a:r>
              <a:rPr lang="en-US" sz="1400" dirty="0"/>
              <a:t>FinCEN intends the application of the inheritor exception, and the meaning of a “right of inheritance” in 31 CFR § 1010.380(d)(3), to conform to the governing legal authorities. Should those authorities not provide sufficient direction for purposes of this inheritor exception, FinCEN is prepared to consider supplemental guidance or FAQs.</a:t>
            </a:r>
          </a:p>
          <a:p>
            <a:pPr lvl="1"/>
            <a:endParaRPr lang="en-US" sz="1400" dirty="0"/>
          </a:p>
        </p:txBody>
      </p:sp>
      <p:sp>
        <p:nvSpPr>
          <p:cNvPr id="2" name="Title 1"/>
          <p:cNvSpPr>
            <a:spLocks noGrp="1"/>
          </p:cNvSpPr>
          <p:nvPr>
            <p:ph type="title"/>
          </p:nvPr>
        </p:nvSpPr>
        <p:spPr>
          <a:xfrm>
            <a:off x="566738" y="173463"/>
            <a:ext cx="8037512" cy="453600"/>
          </a:xfrm>
        </p:spPr>
        <p:txBody>
          <a:bodyPr/>
          <a:lstStyle/>
          <a:p>
            <a:r>
              <a:rPr lang="en-US" dirty="0"/>
              <a:t>VII. Beneficial Owner Exceptions</a:t>
            </a:r>
          </a:p>
        </p:txBody>
      </p:sp>
      <p:sp>
        <p:nvSpPr>
          <p:cNvPr id="4" name="Slide Number Placeholder 3">
            <a:extLst>
              <a:ext uri="{FF2B5EF4-FFF2-40B4-BE49-F238E27FC236}">
                <a16:creationId xmlns:a16="http://schemas.microsoft.com/office/drawing/2014/main" id="{9A92FB65-509A-5721-F7AD-83B3D4B7A9AB}"/>
              </a:ext>
            </a:extLst>
          </p:cNvPr>
          <p:cNvSpPr>
            <a:spLocks noGrp="1"/>
          </p:cNvSpPr>
          <p:nvPr>
            <p:ph type="sldNum" sz="quarter" idx="4294967295"/>
          </p:nvPr>
        </p:nvSpPr>
        <p:spPr>
          <a:xfrm>
            <a:off x="7486650" y="4749403"/>
            <a:ext cx="457200" cy="273844"/>
          </a:xfrm>
        </p:spPr>
        <p:txBody>
          <a:bodyPr/>
          <a:lstStyle/>
          <a:p>
            <a:fld id="{D1F9FA7F-F1C6-4EA6-823F-E2B5B7ED388E}" type="slidenum">
              <a:rPr lang="en-US" smtClean="0"/>
              <a:pPr/>
              <a:t>17</a:t>
            </a:fld>
            <a:endParaRPr lang="en-US" dirty="0"/>
          </a:p>
        </p:txBody>
      </p:sp>
    </p:spTree>
    <p:extLst>
      <p:ext uri="{BB962C8B-B14F-4D97-AF65-F5344CB8AC3E}">
        <p14:creationId xmlns:p14="http://schemas.microsoft.com/office/powerpoint/2010/main" val="915795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14400"/>
            <a:ext cx="8299648" cy="3905100"/>
          </a:xfrm>
        </p:spPr>
        <p:txBody>
          <a:bodyPr>
            <a:noAutofit/>
          </a:bodyPr>
          <a:lstStyle/>
          <a:p>
            <a:pPr>
              <a:lnSpc>
                <a:spcPct val="110000"/>
              </a:lnSpc>
              <a:spcBef>
                <a:spcPts val="0"/>
              </a:spcBef>
            </a:pPr>
            <a:r>
              <a:rPr lang="en-US" dirty="0"/>
              <a:t>A “Company Applicant” under 31 USC §5336(a)(2) and 31 CFR § 1010.380(e) is anyone who directly files the document that: </a:t>
            </a:r>
          </a:p>
          <a:p>
            <a:pPr marL="285750" lvl="1" indent="-285750">
              <a:lnSpc>
                <a:spcPct val="110000"/>
              </a:lnSpc>
              <a:spcBef>
                <a:spcPts val="0"/>
              </a:spcBef>
              <a:buFont typeface="Arial" panose="020B0604020202020204" pitchFamily="34" charset="0"/>
              <a:buChar char="•"/>
            </a:pPr>
            <a:r>
              <a:rPr lang="en-US" sz="1600" dirty="0"/>
              <a:t>Creates a domestic Reporting Company;</a:t>
            </a:r>
          </a:p>
          <a:p>
            <a:pPr marL="285750" lvl="1" indent="-285750">
              <a:lnSpc>
                <a:spcPct val="110000"/>
              </a:lnSpc>
              <a:spcBef>
                <a:spcPts val="0"/>
              </a:spcBef>
              <a:buFont typeface="Arial" panose="020B0604020202020204" pitchFamily="34" charset="0"/>
              <a:buChar char="•"/>
            </a:pPr>
            <a:r>
              <a:rPr lang="en-US" sz="1600" dirty="0"/>
              <a:t>First registers a foreign Reporting Company; </a:t>
            </a:r>
            <a:r>
              <a:rPr lang="en-US" sz="1600" b="1" u="sng" dirty="0"/>
              <a:t>and</a:t>
            </a:r>
          </a:p>
          <a:p>
            <a:pPr marL="285750" lvl="1" indent="-285750">
              <a:lnSpc>
                <a:spcPct val="110000"/>
              </a:lnSpc>
              <a:spcBef>
                <a:spcPts val="0"/>
              </a:spcBef>
              <a:buFont typeface="Arial" panose="020B0604020202020204" pitchFamily="34" charset="0"/>
              <a:buChar char="•"/>
            </a:pPr>
            <a:r>
              <a:rPr lang="en-US" sz="1600" dirty="0"/>
              <a:t>Individual who is “primarily responsible” for directing or controlling such filing if more than one individual is involved in the filing of the document. </a:t>
            </a:r>
          </a:p>
          <a:p>
            <a:pPr>
              <a:lnSpc>
                <a:spcPct val="110000"/>
              </a:lnSpc>
              <a:spcBef>
                <a:spcPts val="0"/>
              </a:spcBef>
            </a:pPr>
            <a:r>
              <a:rPr lang="en-US" dirty="0"/>
              <a:t>The initial report of a Reporting Company formed on or after January 1, 2024, must include the required information under the CTA for the Company Applicant (as well as for the Reporting Company itself and all Beneficial Owners) under 31 CFR § 1010.380(b)(1).</a:t>
            </a:r>
          </a:p>
        </p:txBody>
      </p:sp>
      <p:sp>
        <p:nvSpPr>
          <p:cNvPr id="2" name="Title 1"/>
          <p:cNvSpPr>
            <a:spLocks noGrp="1"/>
          </p:cNvSpPr>
          <p:nvPr>
            <p:ph type="title"/>
          </p:nvPr>
        </p:nvSpPr>
        <p:spPr>
          <a:xfrm>
            <a:off x="609600" y="361950"/>
            <a:ext cx="8037512" cy="453600"/>
          </a:xfrm>
        </p:spPr>
        <p:txBody>
          <a:bodyPr/>
          <a:lstStyle/>
          <a:p>
            <a:r>
              <a:rPr lang="en-US" dirty="0"/>
              <a:t>VIII. Company Applicant</a:t>
            </a:r>
          </a:p>
        </p:txBody>
      </p:sp>
      <p:sp>
        <p:nvSpPr>
          <p:cNvPr id="5" name="Slide Number Placeholder 4">
            <a:extLst>
              <a:ext uri="{FF2B5EF4-FFF2-40B4-BE49-F238E27FC236}">
                <a16:creationId xmlns:a16="http://schemas.microsoft.com/office/drawing/2014/main" id="{DA8AEE2A-2DE8-2227-6E9D-E1A21AEB9D17}"/>
              </a:ext>
            </a:extLst>
          </p:cNvPr>
          <p:cNvSpPr>
            <a:spLocks noGrp="1"/>
          </p:cNvSpPr>
          <p:nvPr>
            <p:ph type="sldNum" sz="quarter" idx="4294967295"/>
          </p:nvPr>
        </p:nvSpPr>
        <p:spPr>
          <a:xfrm>
            <a:off x="7457218" y="4743450"/>
            <a:ext cx="457200" cy="273844"/>
          </a:xfrm>
        </p:spPr>
        <p:txBody>
          <a:bodyPr/>
          <a:lstStyle/>
          <a:p>
            <a:fld id="{D1F9FA7F-F1C6-4EA6-823F-E2B5B7ED388E}" type="slidenum">
              <a:rPr lang="en-US" smtClean="0"/>
              <a:pPr/>
              <a:t>18</a:t>
            </a:fld>
            <a:endParaRPr lang="en-US" dirty="0"/>
          </a:p>
        </p:txBody>
      </p:sp>
    </p:spTree>
    <p:extLst>
      <p:ext uri="{BB962C8B-B14F-4D97-AF65-F5344CB8AC3E}">
        <p14:creationId xmlns:p14="http://schemas.microsoft.com/office/powerpoint/2010/main" val="1108848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14400"/>
            <a:ext cx="8299648" cy="3905100"/>
          </a:xfrm>
        </p:spPr>
        <p:txBody>
          <a:bodyPr>
            <a:noAutofit/>
          </a:bodyPr>
          <a:lstStyle/>
          <a:p>
            <a:pPr>
              <a:lnSpc>
                <a:spcPct val="110000"/>
              </a:lnSpc>
              <a:spcBef>
                <a:spcPts val="0"/>
              </a:spcBef>
            </a:pPr>
            <a:r>
              <a:rPr lang="en-US" b="1" i="1" dirty="0"/>
              <a:t>However:</a:t>
            </a:r>
          </a:p>
          <a:p>
            <a:pPr marL="285750" lvl="1" indent="-285750">
              <a:lnSpc>
                <a:spcPct val="110000"/>
              </a:lnSpc>
              <a:spcBef>
                <a:spcPts val="0"/>
              </a:spcBef>
              <a:buFont typeface="Arial" panose="020B0604020202020204" pitchFamily="34" charset="0"/>
              <a:buChar char="•"/>
            </a:pPr>
            <a:r>
              <a:rPr lang="en-US" sz="1600" dirty="0"/>
              <a:t>The initial report of a Reporting Company formed before January 1, 2024, is not required to report information with respect to any Company Applicant so long as the company notes that it was formed prior to that date on the report. See 31 CFR § 1010.380(b)(2)(iv).</a:t>
            </a:r>
          </a:p>
          <a:p>
            <a:pPr marL="285750" lvl="1" indent="-285750">
              <a:lnSpc>
                <a:spcPct val="110000"/>
              </a:lnSpc>
              <a:spcBef>
                <a:spcPts val="0"/>
              </a:spcBef>
              <a:buFont typeface="Arial" panose="020B0604020202020204" pitchFamily="34" charset="0"/>
              <a:buChar char="•"/>
            </a:pPr>
            <a:r>
              <a:rPr lang="en-US" sz="1600" dirty="0"/>
              <a:t>An updated report of a Reporting Company only must include changes with respect to the required information previously submitted to FinCEN concerning the Reporting Company or its Beneficial Owners under 31 CFR § 1010.380(a)(2)(i). Changes with respect to the Company Applicant need not be reported.</a:t>
            </a:r>
          </a:p>
          <a:p>
            <a:pPr>
              <a:lnSpc>
                <a:spcPct val="110000"/>
              </a:lnSpc>
              <a:spcBef>
                <a:spcPts val="0"/>
              </a:spcBef>
            </a:pPr>
            <a:r>
              <a:rPr lang="en-US" dirty="0"/>
              <a:t>The above two provisions in the Final Regulations are improvements over the Proposed Regulations, which would have given the Reporting Company the impossible task of updating information on Company Applicants and pre-effective date Reporting Companies that arduous task of determining who the Company Applicants were many years ago.</a:t>
            </a:r>
          </a:p>
          <a:p>
            <a:pPr>
              <a:spcBef>
                <a:spcPts val="675"/>
              </a:spcBef>
              <a:spcAft>
                <a:spcPts val="675"/>
              </a:spcAft>
            </a:pPr>
            <a:endParaRPr lang="en-US" sz="1200" dirty="0"/>
          </a:p>
          <a:p>
            <a:pPr marL="0" indent="0">
              <a:spcBef>
                <a:spcPts val="675"/>
              </a:spcBef>
              <a:spcAft>
                <a:spcPts val="675"/>
              </a:spcAft>
              <a:buNone/>
            </a:pPr>
            <a:endParaRPr lang="en-US" sz="1200" dirty="0"/>
          </a:p>
        </p:txBody>
      </p:sp>
      <p:sp>
        <p:nvSpPr>
          <p:cNvPr id="2" name="Title 1"/>
          <p:cNvSpPr>
            <a:spLocks noGrp="1"/>
          </p:cNvSpPr>
          <p:nvPr>
            <p:ph type="title"/>
          </p:nvPr>
        </p:nvSpPr>
        <p:spPr>
          <a:xfrm>
            <a:off x="609600" y="361950"/>
            <a:ext cx="8037512" cy="453600"/>
          </a:xfrm>
        </p:spPr>
        <p:txBody>
          <a:bodyPr/>
          <a:lstStyle/>
          <a:p>
            <a:r>
              <a:rPr lang="en-US" dirty="0"/>
              <a:t>VIII. Company Applicant (cont’d.)</a:t>
            </a:r>
          </a:p>
        </p:txBody>
      </p:sp>
      <p:sp>
        <p:nvSpPr>
          <p:cNvPr id="5" name="Slide Number Placeholder 4">
            <a:extLst>
              <a:ext uri="{FF2B5EF4-FFF2-40B4-BE49-F238E27FC236}">
                <a16:creationId xmlns:a16="http://schemas.microsoft.com/office/drawing/2014/main" id="{DA8AEE2A-2DE8-2227-6E9D-E1A21AEB9D17}"/>
              </a:ext>
            </a:extLst>
          </p:cNvPr>
          <p:cNvSpPr>
            <a:spLocks noGrp="1"/>
          </p:cNvSpPr>
          <p:nvPr>
            <p:ph type="sldNum" sz="quarter" idx="4294967295"/>
          </p:nvPr>
        </p:nvSpPr>
        <p:spPr>
          <a:xfrm>
            <a:off x="7457218" y="4743450"/>
            <a:ext cx="457200" cy="273844"/>
          </a:xfrm>
        </p:spPr>
        <p:txBody>
          <a:bodyPr/>
          <a:lstStyle/>
          <a:p>
            <a:fld id="{D1F9FA7F-F1C6-4EA6-823F-E2B5B7ED388E}" type="slidenum">
              <a:rPr lang="en-US" smtClean="0"/>
              <a:pPr/>
              <a:t>19</a:t>
            </a:fld>
            <a:endParaRPr lang="en-US" dirty="0"/>
          </a:p>
        </p:txBody>
      </p:sp>
    </p:spTree>
    <p:extLst>
      <p:ext uri="{BB962C8B-B14F-4D97-AF65-F5344CB8AC3E}">
        <p14:creationId xmlns:p14="http://schemas.microsoft.com/office/powerpoint/2010/main" val="394582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0"/>
            <a:ext cx="4251962" cy="453600"/>
          </a:xfrm>
        </p:spPr>
        <p:txBody>
          <a:bodyPr/>
          <a:lstStyle/>
          <a:p>
            <a:r>
              <a:rPr lang="en-US" dirty="0"/>
              <a:t>Agenda</a:t>
            </a:r>
          </a:p>
        </p:txBody>
      </p:sp>
      <p:grpSp>
        <p:nvGrpSpPr>
          <p:cNvPr id="3" name="Group 2">
            <a:extLst>
              <a:ext uri="{FF2B5EF4-FFF2-40B4-BE49-F238E27FC236}">
                <a16:creationId xmlns:a16="http://schemas.microsoft.com/office/drawing/2014/main" id="{1A012CF9-63B6-4169-BB42-5B28AD8E5D19}"/>
              </a:ext>
            </a:extLst>
          </p:cNvPr>
          <p:cNvGrpSpPr/>
          <p:nvPr/>
        </p:nvGrpSpPr>
        <p:grpSpPr>
          <a:xfrm>
            <a:off x="9893711" y="0"/>
            <a:ext cx="3378476" cy="5143500"/>
            <a:chOff x="9893711" y="0"/>
            <a:chExt cx="3378476" cy="5143500"/>
          </a:xfrm>
        </p:grpSpPr>
      </p:grpSp>
      <p:grpSp>
        <p:nvGrpSpPr>
          <p:cNvPr id="6" name="Group 5">
            <a:extLst>
              <a:ext uri="{FF2B5EF4-FFF2-40B4-BE49-F238E27FC236}">
                <a16:creationId xmlns:a16="http://schemas.microsoft.com/office/drawing/2014/main" id="{988C117B-71DD-4738-8FF5-3D2236FBE293}"/>
              </a:ext>
            </a:extLst>
          </p:cNvPr>
          <p:cNvGrpSpPr/>
          <p:nvPr/>
        </p:nvGrpSpPr>
        <p:grpSpPr>
          <a:xfrm>
            <a:off x="10046111" y="152400"/>
            <a:ext cx="3378476" cy="5143500"/>
            <a:chOff x="9893711" y="0"/>
            <a:chExt cx="3378476" cy="5143500"/>
          </a:xfrm>
        </p:grpSpPr>
      </p:grpSp>
      <p:sp>
        <p:nvSpPr>
          <p:cNvPr id="11" name="Content Placeholder 6"/>
          <p:cNvSpPr txBox="1">
            <a:spLocks/>
          </p:cNvSpPr>
          <p:nvPr/>
        </p:nvSpPr>
        <p:spPr>
          <a:xfrm>
            <a:off x="152400" y="505178"/>
            <a:ext cx="7488832" cy="4662815"/>
          </a:xfrm>
          <a:prstGeom prst="rect">
            <a:avLst/>
          </a:prstGeom>
        </p:spPr>
        <p:txBody>
          <a:bodyPr wrap="square">
            <a:spAutoFit/>
          </a:bodyPr>
          <a:lstStyle>
            <a:lvl1pPr marL="0" indent="0" algn="l" defTabSz="914400" rtl="0" eaLnBrk="1" latinLnBrk="0" hangingPunct="1">
              <a:lnSpc>
                <a:spcPct val="100000"/>
              </a:lnSpc>
              <a:spcBef>
                <a:spcPts val="0"/>
              </a:spcBef>
              <a:spcAft>
                <a:spcPts val="900"/>
              </a:spcAft>
              <a:buClr>
                <a:schemeClr val="tx1"/>
              </a:buClr>
              <a:buFont typeface="Arial"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1800" b="0" kern="1200">
                <a:solidFill>
                  <a:schemeClr val="tx2"/>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400" b="0" kern="1200" baseline="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1600" kern="1200">
                <a:solidFill>
                  <a:schemeClr val="accent1"/>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1600" kern="1200">
                <a:solidFill>
                  <a:schemeClr val="tx1"/>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1600" kern="1200">
                <a:solidFill>
                  <a:schemeClr val="tx1"/>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400" kern="1200" baseline="0">
                <a:solidFill>
                  <a:schemeClr val="tx1"/>
                </a:solidFill>
                <a:latin typeface="+mn-lt"/>
                <a:ea typeface="+mn-ea"/>
                <a:cs typeface="+mn-cs"/>
              </a:defRPr>
            </a:lvl9pPr>
          </a:lstStyle>
          <a:p>
            <a:pPr marL="385763" indent="-385763">
              <a:buFont typeface="Arial" pitchFamily="34" charset="0"/>
              <a:buAutoNum type="romanUcPeriod"/>
            </a:pPr>
            <a:r>
              <a:rPr lang="en-US" dirty="0"/>
              <a:t>Motivations Behind CTA </a:t>
            </a:r>
          </a:p>
          <a:p>
            <a:pPr marL="385763" indent="-385763">
              <a:buFont typeface="Arial" pitchFamily="34" charset="0"/>
              <a:buAutoNum type="romanUcPeriod"/>
            </a:pPr>
            <a:r>
              <a:rPr lang="en-US" dirty="0"/>
              <a:t>Introduction to CTA Legislation and Final Regulations  </a:t>
            </a:r>
          </a:p>
          <a:p>
            <a:pPr marL="385763" indent="-385763">
              <a:buFont typeface="Arial" pitchFamily="34" charset="0"/>
              <a:buAutoNum type="romanUcPeriod"/>
            </a:pPr>
            <a:r>
              <a:rPr lang="en-US" dirty="0"/>
              <a:t>General Requirements </a:t>
            </a:r>
            <a:endParaRPr lang="en-US" b="1" dirty="0"/>
          </a:p>
          <a:p>
            <a:pPr marL="385763" indent="-385763">
              <a:buFont typeface="Arial" pitchFamily="34" charset="0"/>
              <a:buAutoNum type="romanUcPeriod"/>
            </a:pPr>
            <a:r>
              <a:rPr lang="en-US" dirty="0"/>
              <a:t>Reporting Companies </a:t>
            </a:r>
            <a:endParaRPr lang="en-US" b="1" dirty="0"/>
          </a:p>
          <a:p>
            <a:pPr marL="385763" indent="-385763">
              <a:buFont typeface="Arial" pitchFamily="34" charset="0"/>
              <a:buAutoNum type="romanUcPeriod"/>
            </a:pPr>
            <a:r>
              <a:rPr lang="en-US" dirty="0"/>
              <a:t>Reporting Company Exceptions </a:t>
            </a:r>
            <a:endParaRPr lang="en-US" b="1" dirty="0"/>
          </a:p>
          <a:p>
            <a:pPr marL="385763" indent="-385763">
              <a:buFont typeface="Arial" pitchFamily="34" charset="0"/>
              <a:buAutoNum type="romanUcPeriod"/>
            </a:pPr>
            <a:r>
              <a:rPr lang="en-US" dirty="0"/>
              <a:t>Beneficial Owners </a:t>
            </a:r>
            <a:endParaRPr lang="en-US" b="1" dirty="0"/>
          </a:p>
          <a:p>
            <a:pPr marL="385763" indent="-385763">
              <a:buFont typeface="Arial" pitchFamily="34" charset="0"/>
              <a:buAutoNum type="romanUcPeriod"/>
            </a:pPr>
            <a:r>
              <a:rPr lang="en-US" dirty="0"/>
              <a:t>Beneficial Owner Exceptions </a:t>
            </a:r>
            <a:endParaRPr lang="en-US" b="1" dirty="0"/>
          </a:p>
          <a:p>
            <a:pPr marL="385763" indent="-385763">
              <a:buFont typeface="Arial" pitchFamily="34" charset="0"/>
              <a:buAutoNum type="romanUcPeriod"/>
            </a:pPr>
            <a:r>
              <a:rPr lang="en-US" dirty="0"/>
              <a:t>Company Applicant </a:t>
            </a:r>
            <a:endParaRPr lang="en-US" b="1" dirty="0"/>
          </a:p>
          <a:p>
            <a:pPr marL="385763" indent="-385763">
              <a:buFont typeface="Arial" pitchFamily="34" charset="0"/>
              <a:buAutoNum type="romanUcPeriod"/>
            </a:pPr>
            <a:r>
              <a:rPr lang="en-US" dirty="0"/>
              <a:t>Information to be Reported </a:t>
            </a:r>
            <a:endParaRPr lang="en-US" b="1" dirty="0"/>
          </a:p>
          <a:p>
            <a:pPr marL="385763" indent="-385763">
              <a:buFont typeface="Arial" pitchFamily="34" charset="0"/>
              <a:buAutoNum type="romanUcPeriod"/>
            </a:pPr>
            <a:r>
              <a:rPr lang="en-US" dirty="0"/>
              <a:t>Due Dates for Reports </a:t>
            </a:r>
            <a:endParaRPr lang="en-US" b="1" dirty="0"/>
          </a:p>
          <a:p>
            <a:pPr marL="385763" indent="-385763">
              <a:buFont typeface="Arial" pitchFamily="34" charset="0"/>
              <a:buAutoNum type="romanUcPeriod"/>
            </a:pPr>
            <a:r>
              <a:rPr lang="en-US" dirty="0"/>
              <a:t>Penalties </a:t>
            </a:r>
            <a:endParaRPr lang="en-US" b="1" dirty="0"/>
          </a:p>
          <a:p>
            <a:r>
              <a:rPr lang="en-US" dirty="0"/>
              <a:t>XII. Access to </a:t>
            </a:r>
            <a:r>
              <a:rPr lang="en-US" dirty="0" err="1"/>
              <a:t>BOI</a:t>
            </a:r>
            <a:r>
              <a:rPr lang="en-US" dirty="0"/>
              <a:t> Information by Institutions and Governments</a:t>
            </a:r>
          </a:p>
          <a:p>
            <a:endParaRPr lang="en-US" sz="1500" dirty="0"/>
          </a:p>
        </p:txBody>
      </p:sp>
    </p:spTree>
    <p:extLst>
      <p:ext uri="{BB962C8B-B14F-4D97-AF65-F5344CB8AC3E}">
        <p14:creationId xmlns:p14="http://schemas.microsoft.com/office/powerpoint/2010/main" val="241358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423" y="819967"/>
            <a:ext cx="7920880" cy="3915546"/>
          </a:xfrm>
        </p:spPr>
        <p:txBody>
          <a:bodyPr>
            <a:noAutofit/>
          </a:bodyPr>
          <a:lstStyle/>
          <a:p>
            <a:pPr marL="0" indent="0">
              <a:spcAft>
                <a:spcPts val="338"/>
              </a:spcAft>
              <a:buClr>
                <a:schemeClr val="accent1"/>
              </a:buClr>
              <a:buSzPct val="80000"/>
              <a:buNone/>
            </a:pPr>
            <a:r>
              <a:rPr lang="en-US" dirty="0"/>
              <a:t>Information to be reported pursuant to 31 USC §5336(b)(2) and 31 CFR §1010.380(b):</a:t>
            </a:r>
          </a:p>
          <a:p>
            <a:pPr marL="285750" indent="-285750">
              <a:spcAft>
                <a:spcPts val="338"/>
              </a:spcAft>
              <a:buClr>
                <a:schemeClr val="accent1"/>
              </a:buClr>
              <a:buSzPct val="80000"/>
              <a:buFont typeface="Wingdings" panose="05000000000000000000" pitchFamily="2" charset="2"/>
              <a:buChar char="Ø"/>
            </a:pPr>
            <a:r>
              <a:rPr lang="en-US" dirty="0"/>
              <a:t>Beneficial Owners and Applicants (Required by CTA and Final Regulations):</a:t>
            </a:r>
          </a:p>
          <a:p>
            <a:pPr marL="645750" lvl="2" indent="-285750">
              <a:spcAft>
                <a:spcPts val="338"/>
              </a:spcAft>
              <a:buClr>
                <a:schemeClr val="accent1"/>
              </a:buClr>
              <a:buFont typeface="Arial" panose="020B0604020202020204" pitchFamily="34" charset="0"/>
              <a:buChar char="•"/>
            </a:pPr>
            <a:r>
              <a:rPr lang="en-US" dirty="0"/>
              <a:t>Legal Name</a:t>
            </a:r>
          </a:p>
          <a:p>
            <a:pPr marL="645750" lvl="2" indent="-285750">
              <a:spcAft>
                <a:spcPts val="338"/>
              </a:spcAft>
              <a:buClr>
                <a:schemeClr val="accent1"/>
              </a:buClr>
              <a:buFont typeface="Arial" panose="020B0604020202020204" pitchFamily="34" charset="0"/>
              <a:buChar char="•"/>
            </a:pPr>
            <a:r>
              <a:rPr lang="en-US" dirty="0"/>
              <a:t>Date of birth</a:t>
            </a:r>
          </a:p>
          <a:p>
            <a:pPr marL="645750" lvl="2" indent="-285750">
              <a:spcAft>
                <a:spcPts val="338"/>
              </a:spcAft>
              <a:buClr>
                <a:schemeClr val="accent1"/>
              </a:buClr>
              <a:buFont typeface="Arial" panose="020B0604020202020204" pitchFamily="34" charset="0"/>
              <a:buChar char="•"/>
            </a:pPr>
            <a:r>
              <a:rPr lang="en-US" dirty="0"/>
              <a:t>Residential address for Beneficial Owners</a:t>
            </a:r>
          </a:p>
          <a:p>
            <a:pPr marL="645750" lvl="2" indent="-285750">
              <a:spcAft>
                <a:spcPts val="338"/>
              </a:spcAft>
              <a:buClr>
                <a:schemeClr val="accent1"/>
              </a:buClr>
              <a:buFont typeface="Arial" panose="020B0604020202020204" pitchFamily="34" charset="0"/>
              <a:buChar char="•"/>
            </a:pPr>
            <a:r>
              <a:rPr lang="en-US" dirty="0"/>
              <a:t>Business address for professional Applicants</a:t>
            </a:r>
          </a:p>
          <a:p>
            <a:pPr marL="645750" lvl="2" indent="-285750">
              <a:spcAft>
                <a:spcPts val="338"/>
              </a:spcAft>
              <a:buClr>
                <a:schemeClr val="accent1"/>
              </a:buClr>
              <a:buFont typeface="Arial" panose="020B0604020202020204" pitchFamily="34" charset="0"/>
              <a:buChar char="•"/>
            </a:pPr>
            <a:r>
              <a:rPr lang="en-US" dirty="0"/>
              <a:t>Residential address for other Applicants</a:t>
            </a:r>
          </a:p>
          <a:p>
            <a:pPr marL="645750" lvl="2" indent="-285750">
              <a:spcAft>
                <a:spcPts val="338"/>
              </a:spcAft>
              <a:buClr>
                <a:schemeClr val="accent1"/>
              </a:buClr>
              <a:buFont typeface="Arial" panose="020B0604020202020204" pitchFamily="34" charset="0"/>
              <a:buChar char="•"/>
            </a:pPr>
            <a:r>
              <a:rPr lang="en-US" dirty="0"/>
              <a:t>Unique identifying number from an acceptable identification document (e.g., unexpired passport number) or </a:t>
            </a:r>
            <a:r>
              <a:rPr lang="en-US" dirty="0" err="1"/>
              <a:t>FinCEN</a:t>
            </a:r>
            <a:r>
              <a:rPr lang="en-US" dirty="0"/>
              <a:t> identifier</a:t>
            </a:r>
          </a:p>
          <a:p>
            <a:pPr marL="645750" lvl="2" indent="-285750">
              <a:spcAft>
                <a:spcPts val="338"/>
              </a:spcAft>
              <a:buClr>
                <a:schemeClr val="accent1"/>
              </a:buClr>
              <a:buFont typeface="Arial" panose="020B0604020202020204" pitchFamily="34" charset="0"/>
              <a:buChar char="•"/>
            </a:pPr>
            <a:r>
              <a:rPr lang="en-US" dirty="0"/>
              <a:t>Image of document with ID number</a:t>
            </a:r>
          </a:p>
          <a:p>
            <a:pPr marL="285750" indent="-285750">
              <a:spcAft>
                <a:spcPts val="338"/>
              </a:spcAft>
              <a:buClr>
                <a:schemeClr val="accent1"/>
              </a:buClr>
              <a:buSzPct val="80000"/>
              <a:buFont typeface="Wingdings" panose="05000000000000000000" pitchFamily="2" charset="2"/>
              <a:buChar char="Ø"/>
            </a:pPr>
            <a:r>
              <a:rPr lang="en-US" dirty="0"/>
              <a:t>Reporting Company (only required by Final Regulations):</a:t>
            </a:r>
          </a:p>
          <a:p>
            <a:pPr marL="645750" lvl="2" indent="-285750">
              <a:spcAft>
                <a:spcPts val="338"/>
              </a:spcAft>
              <a:buClr>
                <a:schemeClr val="accent1"/>
              </a:buClr>
              <a:buFont typeface="Arial" panose="020B0604020202020204" pitchFamily="34" charset="0"/>
              <a:buChar char="•"/>
            </a:pPr>
            <a:r>
              <a:rPr lang="en-US" dirty="0"/>
              <a:t>Name (including d/b/a)</a:t>
            </a:r>
          </a:p>
          <a:p>
            <a:pPr marL="645750" lvl="2" indent="-285750">
              <a:spcAft>
                <a:spcPts val="338"/>
              </a:spcAft>
              <a:buClr>
                <a:schemeClr val="accent1"/>
              </a:buClr>
              <a:buFont typeface="Arial" panose="020B0604020202020204" pitchFamily="34" charset="0"/>
              <a:buChar char="•"/>
            </a:pPr>
            <a:r>
              <a:rPr lang="en-US" dirty="0"/>
              <a:t>Business Address</a:t>
            </a:r>
          </a:p>
          <a:p>
            <a:pPr marL="645750" lvl="2" indent="-285750">
              <a:spcAft>
                <a:spcPts val="338"/>
              </a:spcAft>
              <a:buClr>
                <a:schemeClr val="accent1"/>
              </a:buClr>
              <a:buFont typeface="Arial" panose="020B0604020202020204" pitchFamily="34" charset="0"/>
              <a:buChar char="•"/>
            </a:pPr>
            <a:r>
              <a:rPr lang="en-US" dirty="0"/>
              <a:t>Jurisdiction of formation</a:t>
            </a:r>
          </a:p>
          <a:p>
            <a:pPr marL="645750" lvl="2" indent="-285750">
              <a:spcAft>
                <a:spcPts val="338"/>
              </a:spcAft>
              <a:buClr>
                <a:schemeClr val="accent1"/>
              </a:buClr>
              <a:buFont typeface="Arial" panose="020B0604020202020204" pitchFamily="34" charset="0"/>
              <a:buChar char="•"/>
            </a:pPr>
            <a:r>
              <a:rPr lang="en-US" dirty="0"/>
              <a:t>Unique identification number</a:t>
            </a:r>
          </a:p>
        </p:txBody>
      </p:sp>
      <p:sp>
        <p:nvSpPr>
          <p:cNvPr id="2" name="Title 1"/>
          <p:cNvSpPr>
            <a:spLocks noGrp="1"/>
          </p:cNvSpPr>
          <p:nvPr>
            <p:ph type="title"/>
          </p:nvPr>
        </p:nvSpPr>
        <p:spPr>
          <a:xfrm>
            <a:off x="679412" y="250775"/>
            <a:ext cx="6172200" cy="321469"/>
          </a:xfrm>
        </p:spPr>
        <p:txBody>
          <a:bodyPr>
            <a:normAutofit fontScale="90000"/>
          </a:bodyPr>
          <a:lstStyle/>
          <a:p>
            <a:r>
              <a:rPr lang="en-US" dirty="0"/>
              <a:t>VII. Information to be Reported</a:t>
            </a:r>
          </a:p>
        </p:txBody>
      </p:sp>
      <p:sp>
        <p:nvSpPr>
          <p:cNvPr id="5" name="Slide Number Placeholder 4">
            <a:extLst>
              <a:ext uri="{FF2B5EF4-FFF2-40B4-BE49-F238E27FC236}">
                <a16:creationId xmlns:a16="http://schemas.microsoft.com/office/drawing/2014/main" id="{A52480E9-4EFD-0A2E-98EB-A6FC69F6584F}"/>
              </a:ext>
            </a:extLst>
          </p:cNvPr>
          <p:cNvSpPr>
            <a:spLocks noGrp="1"/>
          </p:cNvSpPr>
          <p:nvPr>
            <p:ph type="sldNum" sz="quarter" idx="4294967295"/>
          </p:nvPr>
        </p:nvSpPr>
        <p:spPr>
          <a:xfrm>
            <a:off x="7429500" y="4749403"/>
            <a:ext cx="457200" cy="273844"/>
          </a:xfrm>
        </p:spPr>
        <p:txBody>
          <a:bodyPr/>
          <a:lstStyle/>
          <a:p>
            <a:fld id="{D1F9FA7F-F1C6-4EA6-823F-E2B5B7ED388E}" type="slidenum">
              <a:rPr lang="en-US" smtClean="0"/>
              <a:pPr/>
              <a:t>20</a:t>
            </a:fld>
            <a:endParaRPr lang="en-US" dirty="0"/>
          </a:p>
        </p:txBody>
      </p:sp>
    </p:spTree>
    <p:extLst>
      <p:ext uri="{BB962C8B-B14F-4D97-AF65-F5344CB8AC3E}">
        <p14:creationId xmlns:p14="http://schemas.microsoft.com/office/powerpoint/2010/main" val="27387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07526"/>
            <a:ext cx="6172200" cy="2980928"/>
          </a:xfrm>
        </p:spPr>
        <p:txBody>
          <a:bodyPr>
            <a:noAutofit/>
          </a:bodyPr>
          <a:lstStyle/>
          <a:p>
            <a:pPr marL="0" indent="0" algn="just">
              <a:spcBef>
                <a:spcPts val="0"/>
              </a:spcBef>
              <a:buNone/>
            </a:pPr>
            <a:r>
              <a:rPr lang="en-US" sz="1650" dirty="0"/>
              <a:t>Under 31 CFR </a:t>
            </a:r>
            <a:r>
              <a:rPr lang="en-US" sz="1650" dirty="0">
                <a:latin typeface="Arial" panose="020B0604020202020204" pitchFamily="34" charset="0"/>
                <a:cs typeface="Arial" panose="020B0604020202020204" pitchFamily="34" charset="0"/>
              </a:rPr>
              <a:t>§</a:t>
            </a:r>
            <a:r>
              <a:rPr lang="en-US" sz="1650" dirty="0"/>
              <a:t>1010.380(a) due dates for CTA reports are as follows:</a:t>
            </a:r>
            <a:endParaRPr lang="en-US" sz="1650" b="1" dirty="0">
              <a:solidFill>
                <a:schemeClr val="tx2"/>
              </a:solidFill>
            </a:endParaRPr>
          </a:p>
          <a:p>
            <a:pPr algn="just">
              <a:spcBef>
                <a:spcPts val="0"/>
              </a:spcBef>
            </a:pPr>
            <a:r>
              <a:rPr lang="en-US" sz="1650" b="1" dirty="0">
                <a:solidFill>
                  <a:schemeClr val="tx2"/>
                </a:solidFill>
              </a:rPr>
              <a:t>January 1, 2025 </a:t>
            </a:r>
            <a:r>
              <a:rPr lang="en-US" sz="1650" dirty="0">
                <a:solidFill>
                  <a:schemeClr val="tx2"/>
                </a:solidFill>
              </a:rPr>
              <a:t>for Reporting Companies in existence </a:t>
            </a:r>
            <a:r>
              <a:rPr lang="en-US" sz="1650" i="1" dirty="0">
                <a:solidFill>
                  <a:schemeClr val="tx2"/>
                </a:solidFill>
              </a:rPr>
              <a:t>before January 1, 2024</a:t>
            </a:r>
            <a:r>
              <a:rPr lang="en-US" sz="1650" dirty="0">
                <a:solidFill>
                  <a:schemeClr val="tx2"/>
                </a:solidFill>
              </a:rPr>
              <a:t>.</a:t>
            </a:r>
          </a:p>
          <a:p>
            <a:pPr algn="just">
              <a:spcBef>
                <a:spcPts val="0"/>
              </a:spcBef>
            </a:pPr>
            <a:r>
              <a:rPr lang="en-US" sz="1650" b="1" dirty="0">
                <a:solidFill>
                  <a:schemeClr val="tx2"/>
                </a:solidFill>
              </a:rPr>
              <a:t>Within 30 Calendar Days for:</a:t>
            </a:r>
          </a:p>
          <a:p>
            <a:pPr lvl="1" algn="just">
              <a:spcBef>
                <a:spcPts val="0"/>
              </a:spcBef>
            </a:pPr>
            <a:r>
              <a:rPr lang="en-US" sz="1650" dirty="0">
                <a:solidFill>
                  <a:schemeClr val="tx2"/>
                </a:solidFill>
              </a:rPr>
              <a:t>Reporting Companies formed (for domestic) or registered (for foreign) on or after January 1, 2024 </a:t>
            </a:r>
          </a:p>
          <a:p>
            <a:pPr lvl="1" algn="just">
              <a:spcBef>
                <a:spcPts val="0"/>
              </a:spcBef>
            </a:pPr>
            <a:r>
              <a:rPr lang="en-US" sz="1650" dirty="0">
                <a:solidFill>
                  <a:schemeClr val="tx2"/>
                </a:solidFill>
              </a:rPr>
              <a:t>Updates to Beneficial Owner information (death is not a change).</a:t>
            </a:r>
          </a:p>
          <a:p>
            <a:pPr lvl="1" algn="just">
              <a:spcBef>
                <a:spcPts val="0"/>
              </a:spcBef>
            </a:pPr>
            <a:r>
              <a:rPr lang="en-US" sz="1650" dirty="0">
                <a:solidFill>
                  <a:schemeClr val="tx2"/>
                </a:solidFill>
              </a:rPr>
              <a:t>Reporting Company becoming tax exempt entity or exempt entity becoming Reporting Company.</a:t>
            </a:r>
          </a:p>
          <a:p>
            <a:pPr lvl="1" algn="just">
              <a:spcBef>
                <a:spcPts val="0"/>
              </a:spcBef>
            </a:pPr>
            <a:r>
              <a:rPr lang="en-US" sz="1650" dirty="0">
                <a:solidFill>
                  <a:schemeClr val="tx2"/>
                </a:solidFill>
              </a:rPr>
              <a:t>Error in Beneficial Owner information.</a:t>
            </a:r>
          </a:p>
        </p:txBody>
      </p:sp>
      <p:sp>
        <p:nvSpPr>
          <p:cNvPr id="2" name="Title 1"/>
          <p:cNvSpPr>
            <a:spLocks noGrp="1"/>
          </p:cNvSpPr>
          <p:nvPr>
            <p:ph type="title"/>
          </p:nvPr>
        </p:nvSpPr>
        <p:spPr>
          <a:xfrm>
            <a:off x="914400" y="472418"/>
            <a:ext cx="6172200" cy="426764"/>
          </a:xfrm>
        </p:spPr>
        <p:txBody>
          <a:bodyPr>
            <a:normAutofit fontScale="90000"/>
          </a:bodyPr>
          <a:lstStyle/>
          <a:p>
            <a:r>
              <a:rPr lang="en-US" dirty="0"/>
              <a:t>VIII. Due Dates For Reports </a:t>
            </a:r>
          </a:p>
        </p:txBody>
      </p:sp>
      <p:sp>
        <p:nvSpPr>
          <p:cNvPr id="5" name="Slide Number Placeholder 4">
            <a:extLst>
              <a:ext uri="{FF2B5EF4-FFF2-40B4-BE49-F238E27FC236}">
                <a16:creationId xmlns:a16="http://schemas.microsoft.com/office/drawing/2014/main" id="{BDF0A9B3-5E19-A96B-DCB6-F3B81101FEC5}"/>
              </a:ext>
            </a:extLst>
          </p:cNvPr>
          <p:cNvSpPr>
            <a:spLocks noGrp="1"/>
          </p:cNvSpPr>
          <p:nvPr>
            <p:ph type="sldNum" sz="quarter" idx="4294967295"/>
          </p:nvPr>
        </p:nvSpPr>
        <p:spPr>
          <a:xfrm>
            <a:off x="7429500" y="4749403"/>
            <a:ext cx="457200" cy="273844"/>
          </a:xfrm>
        </p:spPr>
        <p:txBody>
          <a:bodyPr/>
          <a:lstStyle/>
          <a:p>
            <a:fld id="{D1F9FA7F-F1C6-4EA6-823F-E2B5B7ED388E}" type="slidenum">
              <a:rPr lang="en-US" smtClean="0"/>
              <a:pPr/>
              <a:t>21</a:t>
            </a:fld>
            <a:endParaRPr lang="en-US" dirty="0"/>
          </a:p>
        </p:txBody>
      </p:sp>
      <p:sp>
        <p:nvSpPr>
          <p:cNvPr id="6" name="Title 1"/>
          <p:cNvSpPr txBox="1">
            <a:spLocks/>
          </p:cNvSpPr>
          <p:nvPr/>
        </p:nvSpPr>
        <p:spPr bwMode="auto">
          <a:xfrm>
            <a:off x="1485900" y="57150"/>
            <a:ext cx="6172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2400" kern="0" dirty="0"/>
              <a:t>X. </a:t>
            </a:r>
            <a:r>
              <a:rPr lang="en-US" sz="2400" dirty="0"/>
              <a:t>Due Dates for Reports </a:t>
            </a:r>
            <a:endParaRPr lang="en-US" sz="2400" kern="0" dirty="0"/>
          </a:p>
        </p:txBody>
      </p:sp>
    </p:spTree>
    <p:extLst>
      <p:ext uri="{BB962C8B-B14F-4D97-AF65-F5344CB8AC3E}">
        <p14:creationId xmlns:p14="http://schemas.microsoft.com/office/powerpoint/2010/main" val="4159540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275605"/>
            <a:ext cx="6840760" cy="3319017"/>
          </a:xfrm>
        </p:spPr>
        <p:txBody>
          <a:bodyPr>
            <a:normAutofit/>
          </a:bodyPr>
          <a:lstStyle/>
          <a:p>
            <a:pPr marL="0" indent="0">
              <a:spcAft>
                <a:spcPts val="338"/>
              </a:spcAft>
              <a:buClr>
                <a:schemeClr val="accent1"/>
              </a:buClr>
              <a:buSzPct val="80000"/>
              <a:buNone/>
            </a:pPr>
            <a:r>
              <a:rPr lang="en-US" sz="2000" dirty="0">
                <a:solidFill>
                  <a:schemeClr val="tx2"/>
                </a:solidFill>
              </a:rPr>
              <a:t>Penalties for violating the CTA are as follows under </a:t>
            </a:r>
            <a:r>
              <a:rPr lang="en-US" sz="2000" dirty="0"/>
              <a:t>31 USC §5336(h) and 31 CFR </a:t>
            </a:r>
            <a:r>
              <a:rPr lang="en-US" sz="2000" dirty="0">
                <a:latin typeface="Arial" panose="020B0604020202020204" pitchFamily="34" charset="0"/>
                <a:cs typeface="Arial" panose="020B0604020202020204" pitchFamily="34" charset="0"/>
              </a:rPr>
              <a:t>§</a:t>
            </a:r>
            <a:r>
              <a:rPr lang="en-US" sz="2000" dirty="0"/>
              <a:t>1010.380(g):</a:t>
            </a:r>
            <a:endParaRPr lang="en-US" sz="2000" dirty="0">
              <a:solidFill>
                <a:schemeClr val="tx2"/>
              </a:solidFill>
            </a:endParaRPr>
          </a:p>
          <a:p>
            <a:pPr>
              <a:spcAft>
                <a:spcPts val="338"/>
              </a:spcAft>
              <a:buClr>
                <a:schemeClr val="accent1"/>
              </a:buClr>
              <a:buSzPct val="80000"/>
            </a:pPr>
            <a:r>
              <a:rPr lang="en-US" sz="2000" dirty="0">
                <a:solidFill>
                  <a:schemeClr val="tx2"/>
                </a:solidFill>
              </a:rPr>
              <a:t>Willfully providing or attempting to provide false or fraudulent beneficial ownership information.</a:t>
            </a:r>
          </a:p>
          <a:p>
            <a:pPr>
              <a:spcAft>
                <a:spcPts val="338"/>
              </a:spcAft>
              <a:buClr>
                <a:schemeClr val="accent1"/>
              </a:buClr>
              <a:buSzPct val="80000"/>
            </a:pPr>
            <a:r>
              <a:rPr lang="en-US" sz="2000" dirty="0">
                <a:solidFill>
                  <a:schemeClr val="tx2"/>
                </a:solidFill>
              </a:rPr>
              <a:t>Willfully failing to report, complete or update </a:t>
            </a:r>
            <a:r>
              <a:rPr lang="en-US" sz="2000" spc="-17" dirty="0">
                <a:solidFill>
                  <a:schemeClr val="tx2"/>
                </a:solidFill>
              </a:rPr>
              <a:t>beneficial ownership information.</a:t>
            </a:r>
          </a:p>
          <a:p>
            <a:pPr>
              <a:spcAft>
                <a:spcPts val="338"/>
              </a:spcAft>
              <a:buClr>
                <a:schemeClr val="accent1"/>
              </a:buClr>
              <a:buSzPct val="80000"/>
            </a:pPr>
            <a:r>
              <a:rPr lang="en-US" sz="2000" dirty="0">
                <a:solidFill>
                  <a:schemeClr val="tx2"/>
                </a:solidFill>
              </a:rPr>
              <a:t>$500 </a:t>
            </a:r>
            <a:r>
              <a:rPr lang="en-US" sz="2000" u="sng" dirty="0">
                <a:solidFill>
                  <a:schemeClr val="tx2"/>
                </a:solidFill>
              </a:rPr>
              <a:t>per day </a:t>
            </a:r>
            <a:r>
              <a:rPr lang="en-US" sz="2000" dirty="0">
                <a:solidFill>
                  <a:schemeClr val="tx2"/>
                </a:solidFill>
              </a:rPr>
              <a:t>up to maximum of $10,000.</a:t>
            </a:r>
          </a:p>
          <a:p>
            <a:pPr>
              <a:spcAft>
                <a:spcPts val="338"/>
              </a:spcAft>
              <a:buClr>
                <a:schemeClr val="accent1"/>
              </a:buClr>
              <a:buSzPct val="80000"/>
            </a:pPr>
            <a:r>
              <a:rPr lang="en-US" sz="2000" spc="-17" dirty="0">
                <a:solidFill>
                  <a:schemeClr val="tx2"/>
                </a:solidFill>
              </a:rPr>
              <a:t>Possible imprisonment of up to two years.</a:t>
            </a:r>
          </a:p>
          <a:p>
            <a:endParaRPr lang="en-US" dirty="0"/>
          </a:p>
        </p:txBody>
      </p:sp>
      <p:sp>
        <p:nvSpPr>
          <p:cNvPr id="2" name="Title 1"/>
          <p:cNvSpPr>
            <a:spLocks noGrp="1"/>
          </p:cNvSpPr>
          <p:nvPr>
            <p:ph type="title"/>
          </p:nvPr>
        </p:nvSpPr>
        <p:spPr/>
        <p:txBody>
          <a:bodyPr/>
          <a:lstStyle/>
          <a:p>
            <a:r>
              <a:rPr lang="en-US" dirty="0"/>
              <a:t>XI. Penalties</a:t>
            </a:r>
          </a:p>
        </p:txBody>
      </p:sp>
      <p:sp>
        <p:nvSpPr>
          <p:cNvPr id="5" name="Slide Number Placeholder 4">
            <a:extLst>
              <a:ext uri="{FF2B5EF4-FFF2-40B4-BE49-F238E27FC236}">
                <a16:creationId xmlns:a16="http://schemas.microsoft.com/office/drawing/2014/main" id="{046CF63A-A94A-543F-0C9C-3673248CA160}"/>
              </a:ext>
            </a:extLst>
          </p:cNvPr>
          <p:cNvSpPr>
            <a:spLocks noGrp="1"/>
          </p:cNvSpPr>
          <p:nvPr>
            <p:ph type="sldNum" sz="quarter" idx="4294967295"/>
          </p:nvPr>
        </p:nvSpPr>
        <p:spPr>
          <a:xfrm>
            <a:off x="7429500" y="4743450"/>
            <a:ext cx="457200" cy="273844"/>
          </a:xfrm>
        </p:spPr>
        <p:txBody>
          <a:bodyPr/>
          <a:lstStyle/>
          <a:p>
            <a:fld id="{D1F9FA7F-F1C6-4EA6-823F-E2B5B7ED388E}" type="slidenum">
              <a:rPr lang="en-US" smtClean="0"/>
              <a:pPr/>
              <a:t>22</a:t>
            </a:fld>
            <a:endParaRPr lang="en-US" dirty="0"/>
          </a:p>
        </p:txBody>
      </p:sp>
    </p:spTree>
    <p:extLst>
      <p:ext uri="{BB962C8B-B14F-4D97-AF65-F5344CB8AC3E}">
        <p14:creationId xmlns:p14="http://schemas.microsoft.com/office/powerpoint/2010/main" val="416825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510221" y="388552"/>
            <a:ext cx="8252779" cy="452437"/>
          </a:xfrm>
        </p:spPr>
        <p:txBody>
          <a:bodyPr>
            <a:noAutofit/>
          </a:bodyPr>
          <a:lstStyle/>
          <a:p>
            <a:r>
              <a:rPr lang="en-GB" sz="2800" dirty="0"/>
              <a:t>XIII.  Access to </a:t>
            </a:r>
            <a:r>
              <a:rPr lang="en-GB" sz="2800" dirty="0" err="1"/>
              <a:t>BOI</a:t>
            </a:r>
            <a:r>
              <a:rPr lang="en-GB" sz="2800" dirty="0"/>
              <a:t> by Institutions and Governments</a:t>
            </a:r>
          </a:p>
        </p:txBody>
      </p:sp>
      <p:sp>
        <p:nvSpPr>
          <p:cNvPr id="3" name="Slide Number Placeholder 2"/>
          <p:cNvSpPr>
            <a:spLocks noGrp="1"/>
          </p:cNvSpPr>
          <p:nvPr>
            <p:ph type="sldNum" sz="quarter" idx="4294967295"/>
          </p:nvPr>
        </p:nvSpPr>
        <p:spPr>
          <a:xfrm>
            <a:off x="8331200" y="4849813"/>
            <a:ext cx="812800" cy="198437"/>
          </a:xfrm>
        </p:spPr>
        <p:txBody>
          <a:bodyPr/>
          <a:lstStyle/>
          <a:p>
            <a:fld id="{26237FA6-B01B-4AC4-B2C4-042E0C4FC130}" type="slidenum">
              <a:rPr lang="en-GB" smtClean="0"/>
              <a:pPr/>
              <a:t>23</a:t>
            </a:fld>
            <a:endParaRPr lang="en-GB" dirty="0"/>
          </a:p>
        </p:txBody>
      </p:sp>
      <p:grpSp>
        <p:nvGrpSpPr>
          <p:cNvPr id="41" name="Group 40">
            <a:extLst>
              <a:ext uri="{FF2B5EF4-FFF2-40B4-BE49-F238E27FC236}">
                <a16:creationId xmlns:a16="http://schemas.microsoft.com/office/drawing/2014/main" id="{EC383396-D771-44BB-9B81-E1E8D67D25DC}"/>
              </a:ext>
            </a:extLst>
          </p:cNvPr>
          <p:cNvGrpSpPr/>
          <p:nvPr/>
        </p:nvGrpSpPr>
        <p:grpSpPr>
          <a:xfrm>
            <a:off x="304800" y="1478888"/>
            <a:ext cx="6227065" cy="853964"/>
            <a:chOff x="304800" y="1478888"/>
            <a:chExt cx="6227065" cy="853964"/>
          </a:xfrm>
        </p:grpSpPr>
        <p:grpSp>
          <p:nvGrpSpPr>
            <p:cNvPr id="42" name="Group 41">
              <a:extLst>
                <a:ext uri="{FF2B5EF4-FFF2-40B4-BE49-F238E27FC236}">
                  <a16:creationId xmlns:a16="http://schemas.microsoft.com/office/drawing/2014/main" id="{11AD61E4-7D82-4432-AE28-32D8AB02F879}"/>
                </a:ext>
              </a:extLst>
            </p:cNvPr>
            <p:cNvGrpSpPr/>
            <p:nvPr/>
          </p:nvGrpSpPr>
          <p:grpSpPr>
            <a:xfrm>
              <a:off x="304800" y="1478888"/>
              <a:ext cx="6227064" cy="548640"/>
              <a:chOff x="304800" y="1478888"/>
              <a:chExt cx="6227064" cy="548640"/>
            </a:xfrm>
          </p:grpSpPr>
          <p:grpSp>
            <p:nvGrpSpPr>
              <p:cNvPr id="44" name="Group 43">
                <a:extLst>
                  <a:ext uri="{FF2B5EF4-FFF2-40B4-BE49-F238E27FC236}">
                    <a16:creationId xmlns:a16="http://schemas.microsoft.com/office/drawing/2014/main" id="{E0F1D9E8-8300-4464-BEE8-4A33D84341E9}"/>
                  </a:ext>
                </a:extLst>
              </p:cNvPr>
              <p:cNvGrpSpPr>
                <a:grpSpLocks noChangeAspect="1"/>
              </p:cNvGrpSpPr>
              <p:nvPr/>
            </p:nvGrpSpPr>
            <p:grpSpPr>
              <a:xfrm>
                <a:off x="304800" y="1478888"/>
                <a:ext cx="548640" cy="548640"/>
                <a:chOff x="262091" y="8050"/>
                <a:chExt cx="531618" cy="531618"/>
              </a:xfrm>
            </p:grpSpPr>
            <p:sp>
              <p:nvSpPr>
                <p:cNvPr id="52" name="Oval 51">
                  <a:extLst>
                    <a:ext uri="{FF2B5EF4-FFF2-40B4-BE49-F238E27FC236}">
                      <a16:creationId xmlns:a16="http://schemas.microsoft.com/office/drawing/2014/main" id="{14ECFC71-8EF6-4D38-95ED-9EF6A787DCA7}"/>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53" name="Group 52">
                  <a:extLst>
                    <a:ext uri="{FF2B5EF4-FFF2-40B4-BE49-F238E27FC236}">
                      <a16:creationId xmlns:a16="http://schemas.microsoft.com/office/drawing/2014/main" id="{4ED92EDF-FDE3-47F1-94DC-18A8387DDDDB}"/>
                    </a:ext>
                  </a:extLst>
                </p:cNvPr>
                <p:cNvGrpSpPr>
                  <a:grpSpLocks noChangeAspect="1"/>
                </p:cNvGrpSpPr>
                <p:nvPr/>
              </p:nvGrpSpPr>
              <p:grpSpPr>
                <a:xfrm>
                  <a:off x="313015" y="58975"/>
                  <a:ext cx="429770" cy="429768"/>
                  <a:chOff x="5072120" y="2493461"/>
                  <a:chExt cx="560502" cy="560498"/>
                </a:xfrm>
              </p:grpSpPr>
              <p:grpSp>
                <p:nvGrpSpPr>
                  <p:cNvPr id="54" name="Group 53">
                    <a:extLst>
                      <a:ext uri="{FF2B5EF4-FFF2-40B4-BE49-F238E27FC236}">
                        <a16:creationId xmlns:a16="http://schemas.microsoft.com/office/drawing/2014/main" id="{09299811-62F2-4158-B136-563085973324}"/>
                      </a:ext>
                    </a:extLst>
                  </p:cNvPr>
                  <p:cNvGrpSpPr>
                    <a:grpSpLocks noChangeAspect="1"/>
                  </p:cNvGrpSpPr>
                  <p:nvPr/>
                </p:nvGrpSpPr>
                <p:grpSpPr bwMode="auto">
                  <a:xfrm>
                    <a:off x="5072120" y="2493461"/>
                    <a:ext cx="560502" cy="560498"/>
                    <a:chOff x="1260" y="2"/>
                    <a:chExt cx="3238" cy="3238"/>
                  </a:xfrm>
                  <a:solidFill>
                    <a:schemeClr val="accent4"/>
                  </a:solidFill>
                </p:grpSpPr>
                <p:sp>
                  <p:nvSpPr>
                    <p:cNvPr id="58" name="Freeform 12">
                      <a:extLst>
                        <a:ext uri="{FF2B5EF4-FFF2-40B4-BE49-F238E27FC236}">
                          <a16:creationId xmlns:a16="http://schemas.microsoft.com/office/drawing/2014/main" id="{AD1BF187-3B7E-49EF-898A-FE1271952620}"/>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2" name="Freeform 13">
                      <a:extLst>
                        <a:ext uri="{FF2B5EF4-FFF2-40B4-BE49-F238E27FC236}">
                          <a16:creationId xmlns:a16="http://schemas.microsoft.com/office/drawing/2014/main" id="{1E0936FF-E0D7-4B02-A48F-09EEFCFC5F2B}"/>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1" name="Freeform 16">
                      <a:extLst>
                        <a:ext uri="{FF2B5EF4-FFF2-40B4-BE49-F238E27FC236}">
                          <a16:creationId xmlns:a16="http://schemas.microsoft.com/office/drawing/2014/main" id="{50CE509F-2EE4-4FCD-9D61-91775DAEAA57}"/>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2" name="Freeform 17">
                      <a:extLst>
                        <a:ext uri="{FF2B5EF4-FFF2-40B4-BE49-F238E27FC236}">
                          <a16:creationId xmlns:a16="http://schemas.microsoft.com/office/drawing/2014/main" id="{FAAE2D7F-13E5-4FB0-B1B3-26B5B6F35C31}"/>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55" name="Group 54">
                    <a:extLst>
                      <a:ext uri="{FF2B5EF4-FFF2-40B4-BE49-F238E27FC236}">
                        <a16:creationId xmlns:a16="http://schemas.microsoft.com/office/drawing/2014/main" id="{BEE2A0F7-077C-4EB0-8EF1-20A3A1FCC6F1}"/>
                      </a:ext>
                    </a:extLst>
                  </p:cNvPr>
                  <p:cNvGrpSpPr/>
                  <p:nvPr/>
                </p:nvGrpSpPr>
                <p:grpSpPr>
                  <a:xfrm>
                    <a:off x="5234427" y="2655766"/>
                    <a:ext cx="235888" cy="235888"/>
                    <a:chOff x="1485802" y="3323764"/>
                    <a:chExt cx="177226" cy="177226"/>
                  </a:xfrm>
                </p:grpSpPr>
                <p:sp>
                  <p:nvSpPr>
                    <p:cNvPr id="56" name="Freeform 310">
                      <a:extLst>
                        <a:ext uri="{FF2B5EF4-FFF2-40B4-BE49-F238E27FC236}">
                          <a16:creationId xmlns:a16="http://schemas.microsoft.com/office/drawing/2014/main" id="{08C60997-F22E-414C-BDCF-DA845A53335A}"/>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57" name="Freeform 311">
                      <a:extLst>
                        <a:ext uri="{FF2B5EF4-FFF2-40B4-BE49-F238E27FC236}">
                          <a16:creationId xmlns:a16="http://schemas.microsoft.com/office/drawing/2014/main" id="{F505442F-9A32-4594-BAB0-0A8D45AC1E0E}"/>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45" name="Rectangle 44">
                <a:extLst>
                  <a:ext uri="{FF2B5EF4-FFF2-40B4-BE49-F238E27FC236}">
                    <a16:creationId xmlns:a16="http://schemas.microsoft.com/office/drawing/2014/main" id="{EBEBD602-2A16-476E-946B-C63E25E0585A}"/>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0" bIns="27432" rtlCol="0" anchor="ctr">
                <a:noAutofit/>
              </a:bodyPr>
              <a:lstStyle/>
              <a:p>
                <a:pPr marL="101600"/>
                <a:r>
                  <a:rPr lang="en-US" sz="1400" dirty="0">
                    <a:solidFill>
                      <a:schemeClr val="tx2"/>
                    </a:solidFill>
                  </a:rPr>
                  <a:t>BO information must be collected on a secure, nonpublic database</a:t>
                </a:r>
              </a:p>
            </p:txBody>
          </p:sp>
          <p:sp>
            <p:nvSpPr>
              <p:cNvPr id="47" name="Rectangle 46">
                <a:extLst>
                  <a:ext uri="{FF2B5EF4-FFF2-40B4-BE49-F238E27FC236}">
                    <a16:creationId xmlns:a16="http://schemas.microsoft.com/office/drawing/2014/main" id="{E4F1BDDA-845C-4D91-A7D6-F87394D9CC37}"/>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51" name="Freeform 261">
                <a:extLst>
                  <a:ext uri="{FF2B5EF4-FFF2-40B4-BE49-F238E27FC236}">
                    <a16:creationId xmlns:a16="http://schemas.microsoft.com/office/drawing/2014/main" id="{058B11D0-CE73-4E11-8B9D-9DD287275D87}"/>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43" name="TextBox 42">
              <a:extLst>
                <a:ext uri="{FF2B5EF4-FFF2-40B4-BE49-F238E27FC236}">
                  <a16:creationId xmlns:a16="http://schemas.microsoft.com/office/drawing/2014/main" id="{75A2A715-0BEC-4079-8A35-C8E6D9F90099}"/>
                </a:ext>
              </a:extLst>
            </p:cNvPr>
            <p:cNvSpPr txBox="1"/>
            <p:nvPr/>
          </p:nvSpPr>
          <p:spPr>
            <a:xfrm>
              <a:off x="1058399" y="2025075"/>
              <a:ext cx="5473466"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3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F5F5F"/>
                  </a:solidFill>
                  <a:effectLst/>
                  <a:uLnTx/>
                  <a:uFillTx/>
                  <a:latin typeface="Arial"/>
                  <a:ea typeface="+mn-ea"/>
                  <a:cs typeface="+mn-cs"/>
                </a:rPr>
                <a:t>IT systems must be the "highest security level"</a:t>
              </a:r>
            </a:p>
          </p:txBody>
        </p:sp>
      </p:grpSp>
      <p:grpSp>
        <p:nvGrpSpPr>
          <p:cNvPr id="94" name="Group 93">
            <a:extLst>
              <a:ext uri="{FF2B5EF4-FFF2-40B4-BE49-F238E27FC236}">
                <a16:creationId xmlns:a16="http://schemas.microsoft.com/office/drawing/2014/main" id="{93AF38D2-0029-4844-A174-F8505246E37D}"/>
              </a:ext>
            </a:extLst>
          </p:cNvPr>
          <p:cNvGrpSpPr/>
          <p:nvPr/>
        </p:nvGrpSpPr>
        <p:grpSpPr>
          <a:xfrm>
            <a:off x="304800" y="2514200"/>
            <a:ext cx="6227064" cy="548640"/>
            <a:chOff x="304800" y="1478888"/>
            <a:chExt cx="6227064" cy="548640"/>
          </a:xfrm>
        </p:grpSpPr>
        <p:grpSp>
          <p:nvGrpSpPr>
            <p:cNvPr id="96" name="Group 95">
              <a:extLst>
                <a:ext uri="{FF2B5EF4-FFF2-40B4-BE49-F238E27FC236}">
                  <a16:creationId xmlns:a16="http://schemas.microsoft.com/office/drawing/2014/main" id="{9E9184ED-8482-4889-90F6-088A07C1FA6A}"/>
                </a:ext>
              </a:extLst>
            </p:cNvPr>
            <p:cNvGrpSpPr>
              <a:grpSpLocks noChangeAspect="1"/>
            </p:cNvGrpSpPr>
            <p:nvPr/>
          </p:nvGrpSpPr>
          <p:grpSpPr>
            <a:xfrm>
              <a:off x="304800" y="1478888"/>
              <a:ext cx="548640" cy="548640"/>
              <a:chOff x="262091" y="8050"/>
              <a:chExt cx="531618" cy="531618"/>
            </a:xfrm>
          </p:grpSpPr>
          <p:sp>
            <p:nvSpPr>
              <p:cNvPr id="100" name="Oval 99">
                <a:extLst>
                  <a:ext uri="{FF2B5EF4-FFF2-40B4-BE49-F238E27FC236}">
                    <a16:creationId xmlns:a16="http://schemas.microsoft.com/office/drawing/2014/main" id="{CA310906-0CA4-4108-82C8-0F26E73EEBCC}"/>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101" name="Group 100">
                <a:extLst>
                  <a:ext uri="{FF2B5EF4-FFF2-40B4-BE49-F238E27FC236}">
                    <a16:creationId xmlns:a16="http://schemas.microsoft.com/office/drawing/2014/main" id="{6522558E-E0A1-4080-9A44-40FADEA134B7}"/>
                  </a:ext>
                </a:extLst>
              </p:cNvPr>
              <p:cNvGrpSpPr>
                <a:grpSpLocks noChangeAspect="1"/>
              </p:cNvGrpSpPr>
              <p:nvPr/>
            </p:nvGrpSpPr>
            <p:grpSpPr>
              <a:xfrm>
                <a:off x="313015" y="58975"/>
                <a:ext cx="429770" cy="429768"/>
                <a:chOff x="5072120" y="2493461"/>
                <a:chExt cx="560502" cy="560498"/>
              </a:xfrm>
            </p:grpSpPr>
            <p:grpSp>
              <p:nvGrpSpPr>
                <p:cNvPr id="102" name="Group 101">
                  <a:extLst>
                    <a:ext uri="{FF2B5EF4-FFF2-40B4-BE49-F238E27FC236}">
                      <a16:creationId xmlns:a16="http://schemas.microsoft.com/office/drawing/2014/main" id="{38F808F1-CB15-4AFC-97C7-95A676470983}"/>
                    </a:ext>
                  </a:extLst>
                </p:cNvPr>
                <p:cNvGrpSpPr>
                  <a:grpSpLocks noChangeAspect="1"/>
                </p:cNvGrpSpPr>
                <p:nvPr/>
              </p:nvGrpSpPr>
              <p:grpSpPr bwMode="auto">
                <a:xfrm>
                  <a:off x="5072120" y="2493461"/>
                  <a:ext cx="560502" cy="560498"/>
                  <a:chOff x="1260" y="2"/>
                  <a:chExt cx="3238" cy="3238"/>
                </a:xfrm>
                <a:solidFill>
                  <a:schemeClr val="accent4"/>
                </a:solidFill>
              </p:grpSpPr>
              <p:sp>
                <p:nvSpPr>
                  <p:cNvPr id="106" name="Freeform 12">
                    <a:extLst>
                      <a:ext uri="{FF2B5EF4-FFF2-40B4-BE49-F238E27FC236}">
                        <a16:creationId xmlns:a16="http://schemas.microsoft.com/office/drawing/2014/main" id="{023B54CF-B5B1-43C0-90FB-AF8A63C613EA}"/>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07" name="Freeform 13">
                    <a:extLst>
                      <a:ext uri="{FF2B5EF4-FFF2-40B4-BE49-F238E27FC236}">
                        <a16:creationId xmlns:a16="http://schemas.microsoft.com/office/drawing/2014/main" id="{22055F9C-E373-494F-9F21-6C343446DE12}"/>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08" name="Freeform 16">
                    <a:extLst>
                      <a:ext uri="{FF2B5EF4-FFF2-40B4-BE49-F238E27FC236}">
                        <a16:creationId xmlns:a16="http://schemas.microsoft.com/office/drawing/2014/main" id="{AA7D6552-05A4-4112-AA5E-61CB1E0763D1}"/>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09" name="Freeform 17">
                    <a:extLst>
                      <a:ext uri="{FF2B5EF4-FFF2-40B4-BE49-F238E27FC236}">
                        <a16:creationId xmlns:a16="http://schemas.microsoft.com/office/drawing/2014/main" id="{C3262C40-D1C1-4731-A27A-EC3AF1782FB3}"/>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103" name="Group 102">
                  <a:extLst>
                    <a:ext uri="{FF2B5EF4-FFF2-40B4-BE49-F238E27FC236}">
                      <a16:creationId xmlns:a16="http://schemas.microsoft.com/office/drawing/2014/main" id="{FCD9FBA2-1C61-4B99-A473-3870ACF2D517}"/>
                    </a:ext>
                  </a:extLst>
                </p:cNvPr>
                <p:cNvGrpSpPr/>
                <p:nvPr/>
              </p:nvGrpSpPr>
              <p:grpSpPr>
                <a:xfrm>
                  <a:off x="5234427" y="2655766"/>
                  <a:ext cx="235888" cy="235888"/>
                  <a:chOff x="1485802" y="3323764"/>
                  <a:chExt cx="177226" cy="177226"/>
                </a:xfrm>
              </p:grpSpPr>
              <p:sp>
                <p:nvSpPr>
                  <p:cNvPr id="104" name="Freeform 310">
                    <a:extLst>
                      <a:ext uri="{FF2B5EF4-FFF2-40B4-BE49-F238E27FC236}">
                        <a16:creationId xmlns:a16="http://schemas.microsoft.com/office/drawing/2014/main" id="{8F7A0131-DDFA-4BA6-A37A-2A515C5BAE5E}"/>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105" name="Freeform 311">
                    <a:extLst>
                      <a:ext uri="{FF2B5EF4-FFF2-40B4-BE49-F238E27FC236}">
                        <a16:creationId xmlns:a16="http://schemas.microsoft.com/office/drawing/2014/main" id="{5D9B165A-8011-4821-ADB9-395168691592}"/>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97" name="Rectangle 96">
              <a:extLst>
                <a:ext uri="{FF2B5EF4-FFF2-40B4-BE49-F238E27FC236}">
                  <a16:creationId xmlns:a16="http://schemas.microsoft.com/office/drawing/2014/main" id="{A4760A75-E24D-4043-8D0A-B66D5B64D76D}"/>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0" bIns="27432" rtlCol="0" anchor="ctr">
              <a:noAutofit/>
            </a:bodyPr>
            <a:lstStyle/>
            <a:p>
              <a:pPr marL="101600"/>
              <a:r>
                <a:rPr lang="en-US" sz="1400" dirty="0">
                  <a:solidFill>
                    <a:schemeClr val="tx2"/>
                  </a:solidFill>
                </a:rPr>
                <a:t>US Government employees generally banned from disclosing </a:t>
              </a:r>
              <a:br>
                <a:rPr lang="en-US" sz="1400" dirty="0">
                  <a:solidFill>
                    <a:schemeClr val="tx2"/>
                  </a:solidFill>
                </a:rPr>
              </a:br>
              <a:r>
                <a:rPr lang="en-US" sz="1400" dirty="0">
                  <a:solidFill>
                    <a:schemeClr val="tx2"/>
                  </a:solidFill>
                </a:rPr>
                <a:t>information</a:t>
              </a:r>
            </a:p>
          </p:txBody>
        </p:sp>
        <p:sp>
          <p:nvSpPr>
            <p:cNvPr id="98" name="Rectangle 97">
              <a:extLst>
                <a:ext uri="{FF2B5EF4-FFF2-40B4-BE49-F238E27FC236}">
                  <a16:creationId xmlns:a16="http://schemas.microsoft.com/office/drawing/2014/main" id="{F147B209-F074-4CE6-9C94-04FEE3390AF6}"/>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99" name="Freeform 261">
              <a:extLst>
                <a:ext uri="{FF2B5EF4-FFF2-40B4-BE49-F238E27FC236}">
                  <a16:creationId xmlns:a16="http://schemas.microsoft.com/office/drawing/2014/main" id="{38827D41-6C2C-40DD-B70F-B35E35EAA7DD}"/>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110" name="Group 109">
            <a:extLst>
              <a:ext uri="{FF2B5EF4-FFF2-40B4-BE49-F238E27FC236}">
                <a16:creationId xmlns:a16="http://schemas.microsoft.com/office/drawing/2014/main" id="{DB82F62F-425A-4D2A-9E09-609CBE469FE1}"/>
              </a:ext>
            </a:extLst>
          </p:cNvPr>
          <p:cNvGrpSpPr/>
          <p:nvPr/>
        </p:nvGrpSpPr>
        <p:grpSpPr>
          <a:xfrm>
            <a:off x="304800" y="3244188"/>
            <a:ext cx="6227064" cy="914400"/>
            <a:chOff x="304800" y="1478888"/>
            <a:chExt cx="6227064" cy="914400"/>
          </a:xfrm>
        </p:grpSpPr>
        <p:grpSp>
          <p:nvGrpSpPr>
            <p:cNvPr id="111" name="Group 110">
              <a:extLst>
                <a:ext uri="{FF2B5EF4-FFF2-40B4-BE49-F238E27FC236}">
                  <a16:creationId xmlns:a16="http://schemas.microsoft.com/office/drawing/2014/main" id="{5883FC0C-7CCA-44D1-89D9-F5694DFFD170}"/>
                </a:ext>
              </a:extLst>
            </p:cNvPr>
            <p:cNvGrpSpPr>
              <a:grpSpLocks noChangeAspect="1"/>
            </p:cNvGrpSpPr>
            <p:nvPr/>
          </p:nvGrpSpPr>
          <p:grpSpPr>
            <a:xfrm>
              <a:off x="304800" y="1478888"/>
              <a:ext cx="548640" cy="548640"/>
              <a:chOff x="262091" y="8050"/>
              <a:chExt cx="531618" cy="531618"/>
            </a:xfrm>
          </p:grpSpPr>
          <p:sp>
            <p:nvSpPr>
              <p:cNvPr id="115" name="Oval 114">
                <a:extLst>
                  <a:ext uri="{FF2B5EF4-FFF2-40B4-BE49-F238E27FC236}">
                    <a16:creationId xmlns:a16="http://schemas.microsoft.com/office/drawing/2014/main" id="{92BEDAD2-E35F-48FE-8DC4-67519C1D5236}"/>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116" name="Group 115">
                <a:extLst>
                  <a:ext uri="{FF2B5EF4-FFF2-40B4-BE49-F238E27FC236}">
                    <a16:creationId xmlns:a16="http://schemas.microsoft.com/office/drawing/2014/main" id="{7FCD6DF3-C40A-4D46-A423-F4B60BDAF084}"/>
                  </a:ext>
                </a:extLst>
              </p:cNvPr>
              <p:cNvGrpSpPr>
                <a:grpSpLocks noChangeAspect="1"/>
              </p:cNvGrpSpPr>
              <p:nvPr/>
            </p:nvGrpSpPr>
            <p:grpSpPr>
              <a:xfrm>
                <a:off x="313015" y="58975"/>
                <a:ext cx="429770" cy="429768"/>
                <a:chOff x="5072120" y="2493461"/>
                <a:chExt cx="560502" cy="560498"/>
              </a:xfrm>
            </p:grpSpPr>
            <p:grpSp>
              <p:nvGrpSpPr>
                <p:cNvPr id="117" name="Group 116">
                  <a:extLst>
                    <a:ext uri="{FF2B5EF4-FFF2-40B4-BE49-F238E27FC236}">
                      <a16:creationId xmlns:a16="http://schemas.microsoft.com/office/drawing/2014/main" id="{D5DD46C9-E4F5-4F9C-81C5-32EA15F77B6E}"/>
                    </a:ext>
                  </a:extLst>
                </p:cNvPr>
                <p:cNvGrpSpPr>
                  <a:grpSpLocks noChangeAspect="1"/>
                </p:cNvGrpSpPr>
                <p:nvPr/>
              </p:nvGrpSpPr>
              <p:grpSpPr bwMode="auto">
                <a:xfrm>
                  <a:off x="5072120" y="2493461"/>
                  <a:ext cx="560502" cy="560498"/>
                  <a:chOff x="1260" y="2"/>
                  <a:chExt cx="3238" cy="3238"/>
                </a:xfrm>
                <a:solidFill>
                  <a:schemeClr val="accent4"/>
                </a:solidFill>
              </p:grpSpPr>
              <p:sp>
                <p:nvSpPr>
                  <p:cNvPr id="121" name="Freeform 12">
                    <a:extLst>
                      <a:ext uri="{FF2B5EF4-FFF2-40B4-BE49-F238E27FC236}">
                        <a16:creationId xmlns:a16="http://schemas.microsoft.com/office/drawing/2014/main" id="{39203F98-5D04-464D-85DD-56372A0168DA}"/>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22" name="Freeform 13">
                    <a:extLst>
                      <a:ext uri="{FF2B5EF4-FFF2-40B4-BE49-F238E27FC236}">
                        <a16:creationId xmlns:a16="http://schemas.microsoft.com/office/drawing/2014/main" id="{D326213E-56A6-43EF-BCE7-1018676A4624}"/>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23" name="Freeform 16">
                    <a:extLst>
                      <a:ext uri="{FF2B5EF4-FFF2-40B4-BE49-F238E27FC236}">
                        <a16:creationId xmlns:a16="http://schemas.microsoft.com/office/drawing/2014/main" id="{247E234F-704A-495C-B390-3D50F259068D}"/>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24" name="Freeform 17">
                    <a:extLst>
                      <a:ext uri="{FF2B5EF4-FFF2-40B4-BE49-F238E27FC236}">
                        <a16:creationId xmlns:a16="http://schemas.microsoft.com/office/drawing/2014/main" id="{288175E5-75FF-42DF-8CD2-7BA4FF1D7898}"/>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118" name="Group 117">
                  <a:extLst>
                    <a:ext uri="{FF2B5EF4-FFF2-40B4-BE49-F238E27FC236}">
                      <a16:creationId xmlns:a16="http://schemas.microsoft.com/office/drawing/2014/main" id="{45AB4FA3-4EE5-4D4C-94F2-F4760384E731}"/>
                    </a:ext>
                  </a:extLst>
                </p:cNvPr>
                <p:cNvGrpSpPr/>
                <p:nvPr/>
              </p:nvGrpSpPr>
              <p:grpSpPr>
                <a:xfrm>
                  <a:off x="5234427" y="2655766"/>
                  <a:ext cx="235888" cy="235888"/>
                  <a:chOff x="1485802" y="3323764"/>
                  <a:chExt cx="177226" cy="177226"/>
                </a:xfrm>
              </p:grpSpPr>
              <p:sp>
                <p:nvSpPr>
                  <p:cNvPr id="119" name="Freeform 310">
                    <a:extLst>
                      <a:ext uri="{FF2B5EF4-FFF2-40B4-BE49-F238E27FC236}">
                        <a16:creationId xmlns:a16="http://schemas.microsoft.com/office/drawing/2014/main" id="{3ACFF52A-2159-45B1-B1DD-047C51281327}"/>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120" name="Freeform 311">
                    <a:extLst>
                      <a:ext uri="{FF2B5EF4-FFF2-40B4-BE49-F238E27FC236}">
                        <a16:creationId xmlns:a16="http://schemas.microsoft.com/office/drawing/2014/main" id="{69ED6DDD-DB11-4DF4-A84C-FA7A490E0B73}"/>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112" name="Rectangle 111">
              <a:extLst>
                <a:ext uri="{FF2B5EF4-FFF2-40B4-BE49-F238E27FC236}">
                  <a16:creationId xmlns:a16="http://schemas.microsoft.com/office/drawing/2014/main" id="{C3BD31F7-D99C-447D-9297-5F21695AE780}"/>
                </a:ext>
              </a:extLst>
            </p:cNvPr>
            <p:cNvSpPr/>
            <p:nvPr/>
          </p:nvSpPr>
          <p:spPr>
            <a:xfrm>
              <a:off x="1058399" y="1478888"/>
              <a:ext cx="5473465" cy="91440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0" bIns="27432" rtlCol="0" anchor="ctr">
              <a:noAutofit/>
            </a:bodyPr>
            <a:lstStyle/>
            <a:p>
              <a:pPr marL="101600"/>
              <a:r>
                <a:rPr lang="en-US" sz="1400" spc="-20" dirty="0">
                  <a:solidFill>
                    <a:schemeClr val="tx2"/>
                  </a:solidFill>
                </a:rPr>
                <a:t>FinCen may disclose information </a:t>
              </a:r>
              <a:r>
                <a:rPr lang="en-US" sz="1400" b="1" spc="-20" dirty="0">
                  <a:solidFill>
                    <a:schemeClr val="tx2"/>
                  </a:solidFill>
                </a:rPr>
                <a:t>upon request </a:t>
              </a:r>
              <a:r>
                <a:rPr lang="en-US" sz="1400" spc="-20" dirty="0">
                  <a:solidFill>
                    <a:schemeClr val="tx2"/>
                  </a:solidFill>
                </a:rPr>
                <a:t>of </a:t>
              </a:r>
              <a:r>
                <a:rPr lang="en-US" sz="1400" spc="-20" dirty="0">
                  <a:solidFill>
                    <a:schemeClr val="accent2"/>
                  </a:solidFill>
                </a:rPr>
                <a:t>federal</a:t>
              </a:r>
              <a:r>
                <a:rPr lang="en-US" sz="1400" spc="-20" dirty="0">
                  <a:solidFill>
                    <a:schemeClr val="tx2"/>
                  </a:solidFill>
                </a:rPr>
                <a:t>, </a:t>
              </a:r>
              <a:r>
                <a:rPr lang="en-US" sz="1400" spc="-20" dirty="0">
                  <a:solidFill>
                    <a:schemeClr val="accent2"/>
                  </a:solidFill>
                </a:rPr>
                <a:t>state</a:t>
              </a:r>
              <a:r>
                <a:rPr lang="en-US" sz="1400" spc="-20" dirty="0">
                  <a:solidFill>
                    <a:schemeClr val="tx2"/>
                  </a:solidFill>
                </a:rPr>
                <a:t>, </a:t>
              </a:r>
              <a:r>
                <a:rPr lang="en-US" sz="1400" spc="-20" dirty="0">
                  <a:solidFill>
                    <a:schemeClr val="accent2"/>
                  </a:solidFill>
                </a:rPr>
                <a:t>local</a:t>
              </a:r>
              <a:r>
                <a:rPr lang="en-US" sz="1400" spc="-20" dirty="0">
                  <a:solidFill>
                    <a:schemeClr val="tx2"/>
                  </a:solidFill>
                </a:rPr>
                <a:t> </a:t>
              </a:r>
              <a:r>
                <a:rPr lang="en-US" sz="1400" spc="-20" dirty="0">
                  <a:solidFill>
                    <a:schemeClr val="accent2"/>
                  </a:solidFill>
                </a:rPr>
                <a:t>or foreign governments </a:t>
              </a:r>
              <a:r>
                <a:rPr lang="en-US" sz="1400" spc="-20" dirty="0">
                  <a:solidFill>
                    <a:schemeClr val="tx2"/>
                  </a:solidFill>
                </a:rPr>
                <a:t>if requested on behalf of law enforcement agency, prosecutor, or judge via existing cooperation agreements</a:t>
              </a:r>
            </a:p>
          </p:txBody>
        </p:sp>
        <p:sp>
          <p:nvSpPr>
            <p:cNvPr id="113" name="Rectangle 112">
              <a:extLst>
                <a:ext uri="{FF2B5EF4-FFF2-40B4-BE49-F238E27FC236}">
                  <a16:creationId xmlns:a16="http://schemas.microsoft.com/office/drawing/2014/main" id="{A00A3D11-2865-4732-A834-AAE7CB2E58F1}"/>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114" name="Freeform 261">
              <a:extLst>
                <a:ext uri="{FF2B5EF4-FFF2-40B4-BE49-F238E27FC236}">
                  <a16:creationId xmlns:a16="http://schemas.microsoft.com/office/drawing/2014/main" id="{EEA3C807-1137-444D-97EB-51535357E5C0}"/>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7" name="Rectangle 6"/>
          <p:cNvSpPr/>
          <p:nvPr/>
        </p:nvSpPr>
        <p:spPr>
          <a:xfrm>
            <a:off x="368240" y="907018"/>
            <a:ext cx="6718360" cy="369332"/>
          </a:xfrm>
          <a:prstGeom prst="rect">
            <a:avLst/>
          </a:prstGeom>
        </p:spPr>
        <p:txBody>
          <a:bodyPr wrap="square">
            <a:spAutoFit/>
          </a:bodyPr>
          <a:lstStyle/>
          <a:p>
            <a:r>
              <a:rPr lang="en-US" b="1" dirty="0"/>
              <a:t>Maintenance and Disclosure of Information</a:t>
            </a:r>
          </a:p>
        </p:txBody>
      </p:sp>
    </p:spTree>
    <p:extLst>
      <p:ext uri="{BB962C8B-B14F-4D97-AF65-F5344CB8AC3E}">
        <p14:creationId xmlns:p14="http://schemas.microsoft.com/office/powerpoint/2010/main" val="4072647620"/>
      </p:ext>
    </p:extLst>
  </p:cSld>
  <p:clrMapOvr>
    <a:masterClrMapping/>
  </p:clrMapOvr>
  <p:transition spd="med" advClick="0" advTm="7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9582" y="454220"/>
            <a:ext cx="8763000" cy="452437"/>
          </a:xfrm>
        </p:spPr>
        <p:txBody>
          <a:bodyPr>
            <a:noAutofit/>
          </a:bodyPr>
          <a:lstStyle/>
          <a:p>
            <a:r>
              <a:rPr lang="en-GB" sz="2800" dirty="0"/>
              <a:t>XIII.  Access to </a:t>
            </a:r>
            <a:r>
              <a:rPr lang="en-GB" sz="2800" dirty="0" err="1"/>
              <a:t>BOI</a:t>
            </a:r>
            <a:r>
              <a:rPr lang="en-GB" sz="2800" dirty="0"/>
              <a:t> by Institutions and Governments</a:t>
            </a:r>
          </a:p>
        </p:txBody>
      </p:sp>
      <p:sp>
        <p:nvSpPr>
          <p:cNvPr id="3" name="Slide Number Placeholder 2"/>
          <p:cNvSpPr>
            <a:spLocks noGrp="1"/>
          </p:cNvSpPr>
          <p:nvPr>
            <p:ph type="sldNum" sz="quarter" idx="4294967295"/>
          </p:nvPr>
        </p:nvSpPr>
        <p:spPr>
          <a:xfrm>
            <a:off x="8331200" y="4849813"/>
            <a:ext cx="812800" cy="198437"/>
          </a:xfrm>
        </p:spPr>
        <p:txBody>
          <a:bodyPr/>
          <a:lstStyle/>
          <a:p>
            <a:fld id="{26237FA6-B01B-4AC4-B2C4-042E0C4FC130}" type="slidenum">
              <a:rPr lang="en-GB" smtClean="0"/>
              <a:pPr/>
              <a:t>24</a:t>
            </a:fld>
            <a:endParaRPr lang="en-GB" dirty="0"/>
          </a:p>
        </p:txBody>
      </p:sp>
      <p:grpSp>
        <p:nvGrpSpPr>
          <p:cNvPr id="31" name="Group 30">
            <a:extLst>
              <a:ext uri="{FF2B5EF4-FFF2-40B4-BE49-F238E27FC236}">
                <a16:creationId xmlns:a16="http://schemas.microsoft.com/office/drawing/2014/main" id="{710A4D2C-0859-4B97-B44A-C1BC4CBAB639}"/>
              </a:ext>
            </a:extLst>
          </p:cNvPr>
          <p:cNvGrpSpPr/>
          <p:nvPr/>
        </p:nvGrpSpPr>
        <p:grpSpPr>
          <a:xfrm>
            <a:off x="304800" y="1478888"/>
            <a:ext cx="6227064" cy="1005840"/>
            <a:chOff x="304800" y="1478888"/>
            <a:chExt cx="6227064" cy="1005840"/>
          </a:xfrm>
        </p:grpSpPr>
        <p:grpSp>
          <p:nvGrpSpPr>
            <p:cNvPr id="33" name="Group 32">
              <a:extLst>
                <a:ext uri="{FF2B5EF4-FFF2-40B4-BE49-F238E27FC236}">
                  <a16:creationId xmlns:a16="http://schemas.microsoft.com/office/drawing/2014/main" id="{B78605BF-7621-47A8-9AC5-9D481794C441}"/>
                </a:ext>
              </a:extLst>
            </p:cNvPr>
            <p:cNvGrpSpPr>
              <a:grpSpLocks noChangeAspect="1"/>
            </p:cNvGrpSpPr>
            <p:nvPr/>
          </p:nvGrpSpPr>
          <p:grpSpPr>
            <a:xfrm>
              <a:off x="304800" y="1478888"/>
              <a:ext cx="548640" cy="548640"/>
              <a:chOff x="262091" y="8050"/>
              <a:chExt cx="531618" cy="531618"/>
            </a:xfrm>
          </p:grpSpPr>
          <p:sp>
            <p:nvSpPr>
              <p:cNvPr id="37" name="Oval 36">
                <a:extLst>
                  <a:ext uri="{FF2B5EF4-FFF2-40B4-BE49-F238E27FC236}">
                    <a16:creationId xmlns:a16="http://schemas.microsoft.com/office/drawing/2014/main" id="{7BA46820-A6EC-4258-9B7F-A90E4B2836DA}"/>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38" name="Group 37">
                <a:extLst>
                  <a:ext uri="{FF2B5EF4-FFF2-40B4-BE49-F238E27FC236}">
                    <a16:creationId xmlns:a16="http://schemas.microsoft.com/office/drawing/2014/main" id="{7D6BDB1C-46D7-455A-9259-98256D95780E}"/>
                  </a:ext>
                </a:extLst>
              </p:cNvPr>
              <p:cNvGrpSpPr>
                <a:grpSpLocks noChangeAspect="1"/>
              </p:cNvGrpSpPr>
              <p:nvPr/>
            </p:nvGrpSpPr>
            <p:grpSpPr>
              <a:xfrm>
                <a:off x="313015" y="58975"/>
                <a:ext cx="429770" cy="429768"/>
                <a:chOff x="5072120" y="2493461"/>
                <a:chExt cx="560502" cy="560498"/>
              </a:xfrm>
            </p:grpSpPr>
            <p:grpSp>
              <p:nvGrpSpPr>
                <p:cNvPr id="39" name="Group 38">
                  <a:extLst>
                    <a:ext uri="{FF2B5EF4-FFF2-40B4-BE49-F238E27FC236}">
                      <a16:creationId xmlns:a16="http://schemas.microsoft.com/office/drawing/2014/main" id="{16F08814-B182-444B-BBE6-4E0FB1F0EFA7}"/>
                    </a:ext>
                  </a:extLst>
                </p:cNvPr>
                <p:cNvGrpSpPr>
                  <a:grpSpLocks noChangeAspect="1"/>
                </p:cNvGrpSpPr>
                <p:nvPr/>
              </p:nvGrpSpPr>
              <p:grpSpPr bwMode="auto">
                <a:xfrm>
                  <a:off x="5072120" y="2493461"/>
                  <a:ext cx="560502" cy="560498"/>
                  <a:chOff x="1260" y="2"/>
                  <a:chExt cx="3238" cy="3238"/>
                </a:xfrm>
                <a:solidFill>
                  <a:schemeClr val="accent4"/>
                </a:solidFill>
              </p:grpSpPr>
              <p:sp>
                <p:nvSpPr>
                  <p:cNvPr id="43" name="Freeform 12">
                    <a:extLst>
                      <a:ext uri="{FF2B5EF4-FFF2-40B4-BE49-F238E27FC236}">
                        <a16:creationId xmlns:a16="http://schemas.microsoft.com/office/drawing/2014/main" id="{497969C9-BA5D-4F38-8773-8AE6E5775C44}"/>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4" name="Freeform 13">
                    <a:extLst>
                      <a:ext uri="{FF2B5EF4-FFF2-40B4-BE49-F238E27FC236}">
                        <a16:creationId xmlns:a16="http://schemas.microsoft.com/office/drawing/2014/main" id="{AEA74EB6-6C31-48D9-8F34-712D2275A7C5}"/>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5" name="Freeform 16">
                    <a:extLst>
                      <a:ext uri="{FF2B5EF4-FFF2-40B4-BE49-F238E27FC236}">
                        <a16:creationId xmlns:a16="http://schemas.microsoft.com/office/drawing/2014/main" id="{8BD53BB2-3DB2-4145-A301-26D63FFCA9E5}"/>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7" name="Freeform 17">
                    <a:extLst>
                      <a:ext uri="{FF2B5EF4-FFF2-40B4-BE49-F238E27FC236}">
                        <a16:creationId xmlns:a16="http://schemas.microsoft.com/office/drawing/2014/main" id="{25908D1D-2B65-4FF1-B606-F1406D8CFA09}"/>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40" name="Group 39">
                  <a:extLst>
                    <a:ext uri="{FF2B5EF4-FFF2-40B4-BE49-F238E27FC236}">
                      <a16:creationId xmlns:a16="http://schemas.microsoft.com/office/drawing/2014/main" id="{BA4386E3-E9CA-4CAA-B6EE-EAF2C261EE20}"/>
                    </a:ext>
                  </a:extLst>
                </p:cNvPr>
                <p:cNvGrpSpPr/>
                <p:nvPr/>
              </p:nvGrpSpPr>
              <p:grpSpPr>
                <a:xfrm>
                  <a:off x="5234427" y="2655766"/>
                  <a:ext cx="235888" cy="235888"/>
                  <a:chOff x="1485802" y="3323764"/>
                  <a:chExt cx="177226" cy="177226"/>
                </a:xfrm>
              </p:grpSpPr>
              <p:sp>
                <p:nvSpPr>
                  <p:cNvPr id="41" name="Freeform 310">
                    <a:extLst>
                      <a:ext uri="{FF2B5EF4-FFF2-40B4-BE49-F238E27FC236}">
                        <a16:creationId xmlns:a16="http://schemas.microsoft.com/office/drawing/2014/main" id="{86DA0902-8CE5-4014-9585-B2EC15575DE3}"/>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42" name="Freeform 311">
                    <a:extLst>
                      <a:ext uri="{FF2B5EF4-FFF2-40B4-BE49-F238E27FC236}">
                        <a16:creationId xmlns:a16="http://schemas.microsoft.com/office/drawing/2014/main" id="{4BB17AF7-7723-427A-9C6A-101981BD2C03}"/>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34" name="Rectangle 33">
              <a:extLst>
                <a:ext uri="{FF2B5EF4-FFF2-40B4-BE49-F238E27FC236}">
                  <a16:creationId xmlns:a16="http://schemas.microsoft.com/office/drawing/2014/main" id="{09DB2C61-E9DB-4E92-9124-A33C2FD1D42D}"/>
                </a:ext>
              </a:extLst>
            </p:cNvPr>
            <p:cNvSpPr/>
            <p:nvPr/>
          </p:nvSpPr>
          <p:spPr>
            <a:xfrm>
              <a:off x="1058399" y="1478888"/>
              <a:ext cx="5473465" cy="10058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Upon receipt of a request from a Federal agency engaged in national security, intelligence, or law enforcement activity for CTA information to be used to carry out such activities, FinCEN </a:t>
              </a:r>
              <a:r>
                <a:rPr lang="en-US" sz="1400" dirty="0">
                  <a:solidFill>
                    <a:schemeClr val="accent2"/>
                  </a:solidFill>
                </a:rPr>
                <a:t>may</a:t>
              </a:r>
              <a:r>
                <a:rPr lang="en-US" sz="1400" dirty="0">
                  <a:solidFill>
                    <a:schemeClr val="tx2"/>
                  </a:solidFill>
                </a:rPr>
                <a:t> disclose such information. </a:t>
              </a:r>
            </a:p>
          </p:txBody>
        </p:sp>
        <p:sp>
          <p:nvSpPr>
            <p:cNvPr id="35" name="Rectangle 34">
              <a:extLst>
                <a:ext uri="{FF2B5EF4-FFF2-40B4-BE49-F238E27FC236}">
                  <a16:creationId xmlns:a16="http://schemas.microsoft.com/office/drawing/2014/main" id="{BAFE291D-CF67-4B90-A629-BAD2E717869B}"/>
                </a:ext>
              </a:extLst>
            </p:cNvPr>
            <p:cNvSpPr/>
            <p:nvPr/>
          </p:nvSpPr>
          <p:spPr>
            <a:xfrm>
              <a:off x="6467856" y="1478888"/>
              <a:ext cx="64008" cy="10058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36" name="Freeform 261">
              <a:extLst>
                <a:ext uri="{FF2B5EF4-FFF2-40B4-BE49-F238E27FC236}">
                  <a16:creationId xmlns:a16="http://schemas.microsoft.com/office/drawing/2014/main" id="{E30672FA-65A5-4296-B991-AF7DC4A9C068}"/>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51" name="Group 50">
            <a:extLst>
              <a:ext uri="{FF2B5EF4-FFF2-40B4-BE49-F238E27FC236}">
                <a16:creationId xmlns:a16="http://schemas.microsoft.com/office/drawing/2014/main" id="{F9219ED3-89FC-4DD3-882B-A8A1FB6D036E}"/>
              </a:ext>
            </a:extLst>
          </p:cNvPr>
          <p:cNvGrpSpPr/>
          <p:nvPr/>
        </p:nvGrpSpPr>
        <p:grpSpPr>
          <a:xfrm>
            <a:off x="304800" y="2672688"/>
            <a:ext cx="6227064" cy="1005840"/>
            <a:chOff x="304800" y="1478888"/>
            <a:chExt cx="6227064" cy="1005840"/>
          </a:xfrm>
        </p:grpSpPr>
        <p:grpSp>
          <p:nvGrpSpPr>
            <p:cNvPr id="52" name="Group 51">
              <a:extLst>
                <a:ext uri="{FF2B5EF4-FFF2-40B4-BE49-F238E27FC236}">
                  <a16:creationId xmlns:a16="http://schemas.microsoft.com/office/drawing/2014/main" id="{D56DA79F-A647-4DAD-9103-F6EF7B131F73}"/>
                </a:ext>
              </a:extLst>
            </p:cNvPr>
            <p:cNvGrpSpPr>
              <a:grpSpLocks noChangeAspect="1"/>
            </p:cNvGrpSpPr>
            <p:nvPr/>
          </p:nvGrpSpPr>
          <p:grpSpPr>
            <a:xfrm>
              <a:off x="304800" y="1478888"/>
              <a:ext cx="548640" cy="548640"/>
              <a:chOff x="262091" y="8050"/>
              <a:chExt cx="531618" cy="531618"/>
            </a:xfrm>
          </p:grpSpPr>
          <p:sp>
            <p:nvSpPr>
              <p:cNvPr id="61" name="Oval 60">
                <a:extLst>
                  <a:ext uri="{FF2B5EF4-FFF2-40B4-BE49-F238E27FC236}">
                    <a16:creationId xmlns:a16="http://schemas.microsoft.com/office/drawing/2014/main" id="{C9B34250-DB2E-4685-8575-DFDDB73AB1D2}"/>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62" name="Group 61">
                <a:extLst>
                  <a:ext uri="{FF2B5EF4-FFF2-40B4-BE49-F238E27FC236}">
                    <a16:creationId xmlns:a16="http://schemas.microsoft.com/office/drawing/2014/main" id="{54A224AA-0E34-4948-A337-54349FAA5D77}"/>
                  </a:ext>
                </a:extLst>
              </p:cNvPr>
              <p:cNvGrpSpPr>
                <a:grpSpLocks noChangeAspect="1"/>
              </p:cNvGrpSpPr>
              <p:nvPr/>
            </p:nvGrpSpPr>
            <p:grpSpPr>
              <a:xfrm>
                <a:off x="313015" y="58975"/>
                <a:ext cx="429770" cy="429768"/>
                <a:chOff x="5072120" y="2493461"/>
                <a:chExt cx="560502" cy="560498"/>
              </a:xfrm>
            </p:grpSpPr>
            <p:grpSp>
              <p:nvGrpSpPr>
                <p:cNvPr id="63" name="Group 62">
                  <a:extLst>
                    <a:ext uri="{FF2B5EF4-FFF2-40B4-BE49-F238E27FC236}">
                      <a16:creationId xmlns:a16="http://schemas.microsoft.com/office/drawing/2014/main" id="{0BB76ED9-CAB4-4576-B47E-61CC275B6BC1}"/>
                    </a:ext>
                  </a:extLst>
                </p:cNvPr>
                <p:cNvGrpSpPr>
                  <a:grpSpLocks noChangeAspect="1"/>
                </p:cNvGrpSpPr>
                <p:nvPr/>
              </p:nvGrpSpPr>
              <p:grpSpPr bwMode="auto">
                <a:xfrm>
                  <a:off x="5072120" y="2493461"/>
                  <a:ext cx="560502" cy="560498"/>
                  <a:chOff x="1260" y="2"/>
                  <a:chExt cx="3238" cy="3238"/>
                </a:xfrm>
                <a:solidFill>
                  <a:schemeClr val="accent4"/>
                </a:solidFill>
              </p:grpSpPr>
              <p:sp>
                <p:nvSpPr>
                  <p:cNvPr id="75" name="Freeform 12">
                    <a:extLst>
                      <a:ext uri="{FF2B5EF4-FFF2-40B4-BE49-F238E27FC236}">
                        <a16:creationId xmlns:a16="http://schemas.microsoft.com/office/drawing/2014/main" id="{C41B41BE-0689-4D10-A58F-782B330B9AE9}"/>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6" name="Freeform 13">
                    <a:extLst>
                      <a:ext uri="{FF2B5EF4-FFF2-40B4-BE49-F238E27FC236}">
                        <a16:creationId xmlns:a16="http://schemas.microsoft.com/office/drawing/2014/main" id="{52FC6802-C950-4E7D-8743-62C8FF640AE8}"/>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7" name="Freeform 16">
                    <a:extLst>
                      <a:ext uri="{FF2B5EF4-FFF2-40B4-BE49-F238E27FC236}">
                        <a16:creationId xmlns:a16="http://schemas.microsoft.com/office/drawing/2014/main" id="{C9988F20-208A-4853-BB01-36CC9573F161}"/>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8" name="Freeform 17">
                    <a:extLst>
                      <a:ext uri="{FF2B5EF4-FFF2-40B4-BE49-F238E27FC236}">
                        <a16:creationId xmlns:a16="http://schemas.microsoft.com/office/drawing/2014/main" id="{735E5A99-5228-4CAC-8931-F847139FF144}"/>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65" name="Group 64">
                  <a:extLst>
                    <a:ext uri="{FF2B5EF4-FFF2-40B4-BE49-F238E27FC236}">
                      <a16:creationId xmlns:a16="http://schemas.microsoft.com/office/drawing/2014/main" id="{4F0A94FE-D69C-4B58-9206-475CDAA01490}"/>
                    </a:ext>
                  </a:extLst>
                </p:cNvPr>
                <p:cNvGrpSpPr/>
                <p:nvPr/>
              </p:nvGrpSpPr>
              <p:grpSpPr>
                <a:xfrm>
                  <a:off x="5234427" y="2655766"/>
                  <a:ext cx="235888" cy="235888"/>
                  <a:chOff x="1485802" y="3323764"/>
                  <a:chExt cx="177226" cy="177226"/>
                </a:xfrm>
              </p:grpSpPr>
              <p:sp>
                <p:nvSpPr>
                  <p:cNvPr id="73" name="Freeform 310">
                    <a:extLst>
                      <a:ext uri="{FF2B5EF4-FFF2-40B4-BE49-F238E27FC236}">
                        <a16:creationId xmlns:a16="http://schemas.microsoft.com/office/drawing/2014/main" id="{9D3C93F6-0F67-4C55-9890-6F8E800E4205}"/>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74" name="Freeform 311">
                    <a:extLst>
                      <a:ext uri="{FF2B5EF4-FFF2-40B4-BE49-F238E27FC236}">
                        <a16:creationId xmlns:a16="http://schemas.microsoft.com/office/drawing/2014/main" id="{F44B53A0-C52F-494D-BAF4-2AFB6876AE15}"/>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53" name="Rectangle 52">
              <a:extLst>
                <a:ext uri="{FF2B5EF4-FFF2-40B4-BE49-F238E27FC236}">
                  <a16:creationId xmlns:a16="http://schemas.microsoft.com/office/drawing/2014/main" id="{5BA6FAFE-6730-4DAA-939D-E0D1A36C0034}"/>
                </a:ext>
              </a:extLst>
            </p:cNvPr>
            <p:cNvSpPr/>
            <p:nvPr/>
          </p:nvSpPr>
          <p:spPr>
            <a:xfrm>
              <a:off x="1058399" y="1478888"/>
              <a:ext cx="5473465" cy="10058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Upon receipt of a request from a State, local, or Tribal law enforcement agency for CTA information to be used in a criminal or civil investigation, FinCEN </a:t>
              </a:r>
              <a:r>
                <a:rPr lang="en-US" sz="1400" dirty="0">
                  <a:solidFill>
                    <a:schemeClr val="accent2"/>
                  </a:solidFill>
                </a:rPr>
                <a:t>may</a:t>
              </a:r>
              <a:r>
                <a:rPr lang="en-US" sz="1400" dirty="0">
                  <a:solidFill>
                    <a:schemeClr val="tx2"/>
                  </a:solidFill>
                </a:rPr>
                <a:t> disclose such information if a court has authorized agency to seek the information. </a:t>
              </a:r>
            </a:p>
          </p:txBody>
        </p:sp>
        <p:sp>
          <p:nvSpPr>
            <p:cNvPr id="54" name="Rectangle 53">
              <a:extLst>
                <a:ext uri="{FF2B5EF4-FFF2-40B4-BE49-F238E27FC236}">
                  <a16:creationId xmlns:a16="http://schemas.microsoft.com/office/drawing/2014/main" id="{B2C21549-5E9A-4964-8437-8C9D3D7F0D34}"/>
                </a:ext>
              </a:extLst>
            </p:cNvPr>
            <p:cNvSpPr/>
            <p:nvPr/>
          </p:nvSpPr>
          <p:spPr>
            <a:xfrm>
              <a:off x="6467856" y="1478888"/>
              <a:ext cx="64008" cy="10058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55" name="Freeform 261">
              <a:extLst>
                <a:ext uri="{FF2B5EF4-FFF2-40B4-BE49-F238E27FC236}">
                  <a16:creationId xmlns:a16="http://schemas.microsoft.com/office/drawing/2014/main" id="{C99554B7-CBD0-43E6-A83F-C6A0FFB0190A}"/>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8" name="Rectangle 7"/>
          <p:cNvSpPr/>
          <p:nvPr/>
        </p:nvSpPr>
        <p:spPr>
          <a:xfrm>
            <a:off x="365668" y="1008791"/>
            <a:ext cx="6779418" cy="369332"/>
          </a:xfrm>
          <a:prstGeom prst="rect">
            <a:avLst/>
          </a:prstGeom>
        </p:spPr>
        <p:txBody>
          <a:bodyPr wrap="square">
            <a:spAutoFit/>
          </a:bodyPr>
          <a:lstStyle/>
          <a:p>
            <a:r>
              <a:rPr lang="en-US" b="1" dirty="0"/>
              <a:t>Disclosure of CTA Information to Federal and State Agencies</a:t>
            </a:r>
          </a:p>
        </p:txBody>
      </p:sp>
    </p:spTree>
    <p:extLst>
      <p:ext uri="{BB962C8B-B14F-4D97-AF65-F5344CB8AC3E}">
        <p14:creationId xmlns:p14="http://schemas.microsoft.com/office/powerpoint/2010/main" val="159158320"/>
      </p:ext>
    </p:extLst>
  </p:cSld>
  <p:clrMapOvr>
    <a:masterClrMapping/>
  </p:clrMapOvr>
  <p:transition spd="med" advClick="0" advTm="7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6738" y="633626"/>
            <a:ext cx="8348662" cy="453600"/>
          </a:xfrm>
        </p:spPr>
        <p:txBody>
          <a:bodyPr>
            <a:noAutofit/>
          </a:bodyPr>
          <a:lstStyle/>
          <a:p>
            <a:r>
              <a:rPr lang="en-GB" sz="2800" dirty="0"/>
              <a:t>XIII.  Access to </a:t>
            </a:r>
            <a:r>
              <a:rPr lang="en-GB" sz="2800" dirty="0" err="1"/>
              <a:t>BOI</a:t>
            </a:r>
            <a:r>
              <a:rPr lang="en-GB" sz="2800" dirty="0"/>
              <a:t> by Institutions and Governments</a:t>
            </a:r>
          </a:p>
        </p:txBody>
      </p:sp>
      <p:sp>
        <p:nvSpPr>
          <p:cNvPr id="2" name="Content Placeholder 1"/>
          <p:cNvSpPr>
            <a:spLocks noGrp="1"/>
          </p:cNvSpPr>
          <p:nvPr>
            <p:ph idx="1"/>
          </p:nvPr>
        </p:nvSpPr>
        <p:spPr>
          <a:xfrm>
            <a:off x="624273" y="1120907"/>
            <a:ext cx="8037512" cy="3459162"/>
          </a:xfrm>
        </p:spPr>
        <p:txBody>
          <a:bodyPr/>
          <a:lstStyle/>
          <a:p>
            <a:r>
              <a:rPr lang="en-US" b="1" dirty="0"/>
              <a:t>Disclosure of CTA Information to Foreign Authorities</a:t>
            </a:r>
          </a:p>
          <a:p>
            <a:endParaRPr lang="en-US" dirty="0"/>
          </a:p>
          <a:p>
            <a:endParaRPr lang="en-US" dirty="0"/>
          </a:p>
        </p:txBody>
      </p:sp>
      <p:sp>
        <p:nvSpPr>
          <p:cNvPr id="3" name="Slide Number Placeholder 2"/>
          <p:cNvSpPr>
            <a:spLocks noGrp="1"/>
          </p:cNvSpPr>
          <p:nvPr>
            <p:ph type="sldNum" sz="quarter" idx="12"/>
          </p:nvPr>
        </p:nvSpPr>
        <p:spPr/>
        <p:txBody>
          <a:bodyPr/>
          <a:lstStyle/>
          <a:p>
            <a:fld id="{26237FA6-B01B-4AC4-B2C4-042E0C4FC130}" type="slidenum">
              <a:rPr lang="en-GB" smtClean="0"/>
              <a:pPr/>
              <a:t>25</a:t>
            </a:fld>
            <a:endParaRPr lang="en-GB" dirty="0"/>
          </a:p>
        </p:txBody>
      </p:sp>
      <p:grpSp>
        <p:nvGrpSpPr>
          <p:cNvPr id="32" name="Group 31">
            <a:extLst>
              <a:ext uri="{FF2B5EF4-FFF2-40B4-BE49-F238E27FC236}">
                <a16:creationId xmlns:a16="http://schemas.microsoft.com/office/drawing/2014/main" id="{8326E1FF-0DD7-49B2-BA81-21210E99C44C}"/>
              </a:ext>
            </a:extLst>
          </p:cNvPr>
          <p:cNvGrpSpPr/>
          <p:nvPr/>
        </p:nvGrpSpPr>
        <p:grpSpPr>
          <a:xfrm>
            <a:off x="304800" y="1478888"/>
            <a:ext cx="6227064" cy="1371600"/>
            <a:chOff x="304800" y="1478888"/>
            <a:chExt cx="6227064" cy="1371600"/>
          </a:xfrm>
        </p:grpSpPr>
        <p:grpSp>
          <p:nvGrpSpPr>
            <p:cNvPr id="33" name="Group 32">
              <a:extLst>
                <a:ext uri="{FF2B5EF4-FFF2-40B4-BE49-F238E27FC236}">
                  <a16:creationId xmlns:a16="http://schemas.microsoft.com/office/drawing/2014/main" id="{8247C360-7C97-49CF-9E7D-DADE080BB28F}"/>
                </a:ext>
              </a:extLst>
            </p:cNvPr>
            <p:cNvGrpSpPr>
              <a:grpSpLocks noChangeAspect="1"/>
            </p:cNvGrpSpPr>
            <p:nvPr/>
          </p:nvGrpSpPr>
          <p:grpSpPr>
            <a:xfrm>
              <a:off x="304800" y="1478888"/>
              <a:ext cx="548640" cy="548640"/>
              <a:chOff x="262091" y="8050"/>
              <a:chExt cx="531618" cy="531618"/>
            </a:xfrm>
          </p:grpSpPr>
          <p:sp>
            <p:nvSpPr>
              <p:cNvPr id="45" name="Oval 44">
                <a:extLst>
                  <a:ext uri="{FF2B5EF4-FFF2-40B4-BE49-F238E27FC236}">
                    <a16:creationId xmlns:a16="http://schemas.microsoft.com/office/drawing/2014/main" id="{69C51472-687D-4950-9CFF-FC25B1C98484}"/>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47" name="Group 46">
                <a:extLst>
                  <a:ext uri="{FF2B5EF4-FFF2-40B4-BE49-F238E27FC236}">
                    <a16:creationId xmlns:a16="http://schemas.microsoft.com/office/drawing/2014/main" id="{3601BB8C-8C37-43C4-BBD4-87783DF4A3A3}"/>
                  </a:ext>
                </a:extLst>
              </p:cNvPr>
              <p:cNvGrpSpPr>
                <a:grpSpLocks noChangeAspect="1"/>
              </p:cNvGrpSpPr>
              <p:nvPr/>
            </p:nvGrpSpPr>
            <p:grpSpPr>
              <a:xfrm>
                <a:off x="313015" y="58975"/>
                <a:ext cx="429770" cy="429768"/>
                <a:chOff x="5072120" y="2493461"/>
                <a:chExt cx="560502" cy="560498"/>
              </a:xfrm>
            </p:grpSpPr>
            <p:grpSp>
              <p:nvGrpSpPr>
                <p:cNvPr id="51" name="Group 50">
                  <a:extLst>
                    <a:ext uri="{FF2B5EF4-FFF2-40B4-BE49-F238E27FC236}">
                      <a16:creationId xmlns:a16="http://schemas.microsoft.com/office/drawing/2014/main" id="{A69E1C61-F787-4A34-ABDA-70C6B64D6246}"/>
                    </a:ext>
                  </a:extLst>
                </p:cNvPr>
                <p:cNvGrpSpPr>
                  <a:grpSpLocks noChangeAspect="1"/>
                </p:cNvGrpSpPr>
                <p:nvPr/>
              </p:nvGrpSpPr>
              <p:grpSpPr bwMode="auto">
                <a:xfrm>
                  <a:off x="5072120" y="2493461"/>
                  <a:ext cx="560502" cy="560498"/>
                  <a:chOff x="1260" y="2"/>
                  <a:chExt cx="3238" cy="3238"/>
                </a:xfrm>
                <a:solidFill>
                  <a:schemeClr val="accent4"/>
                </a:solidFill>
              </p:grpSpPr>
              <p:sp>
                <p:nvSpPr>
                  <p:cNvPr id="55" name="Freeform 12">
                    <a:extLst>
                      <a:ext uri="{FF2B5EF4-FFF2-40B4-BE49-F238E27FC236}">
                        <a16:creationId xmlns:a16="http://schemas.microsoft.com/office/drawing/2014/main" id="{A1BBF7BA-4FA8-45EF-9BAC-1BD39613A5C4}"/>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6" name="Freeform 13">
                    <a:extLst>
                      <a:ext uri="{FF2B5EF4-FFF2-40B4-BE49-F238E27FC236}">
                        <a16:creationId xmlns:a16="http://schemas.microsoft.com/office/drawing/2014/main" id="{2172EBCD-AAC8-4ABB-9AB9-EAB2417A9416}"/>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7" name="Freeform 16">
                    <a:extLst>
                      <a:ext uri="{FF2B5EF4-FFF2-40B4-BE49-F238E27FC236}">
                        <a16:creationId xmlns:a16="http://schemas.microsoft.com/office/drawing/2014/main" id="{D6985F4F-FE1F-48BE-83B7-5DFFD477B8EC}"/>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8" name="Freeform 17">
                    <a:extLst>
                      <a:ext uri="{FF2B5EF4-FFF2-40B4-BE49-F238E27FC236}">
                        <a16:creationId xmlns:a16="http://schemas.microsoft.com/office/drawing/2014/main" id="{A013C981-AF4A-4C58-981C-85EF8857B64C}"/>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52" name="Group 51">
                  <a:extLst>
                    <a:ext uri="{FF2B5EF4-FFF2-40B4-BE49-F238E27FC236}">
                      <a16:creationId xmlns:a16="http://schemas.microsoft.com/office/drawing/2014/main" id="{54077975-C348-4D0F-9610-667B17DA7CDC}"/>
                    </a:ext>
                  </a:extLst>
                </p:cNvPr>
                <p:cNvGrpSpPr/>
                <p:nvPr/>
              </p:nvGrpSpPr>
              <p:grpSpPr>
                <a:xfrm>
                  <a:off x="5234427" y="2655766"/>
                  <a:ext cx="235888" cy="235888"/>
                  <a:chOff x="1485802" y="3323764"/>
                  <a:chExt cx="177226" cy="177226"/>
                </a:xfrm>
              </p:grpSpPr>
              <p:sp>
                <p:nvSpPr>
                  <p:cNvPr id="53" name="Freeform 310">
                    <a:extLst>
                      <a:ext uri="{FF2B5EF4-FFF2-40B4-BE49-F238E27FC236}">
                        <a16:creationId xmlns:a16="http://schemas.microsoft.com/office/drawing/2014/main" id="{5E7945D8-C34B-4508-8452-642B9FCFCDF4}"/>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54" name="Freeform 311">
                    <a:extLst>
                      <a:ext uri="{FF2B5EF4-FFF2-40B4-BE49-F238E27FC236}">
                        <a16:creationId xmlns:a16="http://schemas.microsoft.com/office/drawing/2014/main" id="{ABF3D27C-4C15-4145-B80B-7A4346FD8EC4}"/>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34" name="Rectangle 33">
              <a:extLst>
                <a:ext uri="{FF2B5EF4-FFF2-40B4-BE49-F238E27FC236}">
                  <a16:creationId xmlns:a16="http://schemas.microsoft.com/office/drawing/2014/main" id="{FD7568F9-6646-4B74-A0D1-39FDE53AE663}"/>
                </a:ext>
              </a:extLst>
            </p:cNvPr>
            <p:cNvSpPr/>
            <p:nvPr/>
          </p:nvSpPr>
          <p:spPr>
            <a:xfrm>
              <a:off x="1058399" y="1478888"/>
              <a:ext cx="5473465" cy="137160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At the request of a Federal agency on behalf of a foreign law enforcement agency, prosecutor, judge, central authority, or competent authority under an applicable international treaty, agreement, or convention, for CTA information, FinCEN </a:t>
              </a:r>
              <a:r>
                <a:rPr lang="en-US" sz="1400" dirty="0">
                  <a:solidFill>
                    <a:schemeClr val="accent2"/>
                  </a:solidFill>
                </a:rPr>
                <a:t>may</a:t>
              </a:r>
              <a:r>
                <a:rPr lang="en-US" sz="1400" dirty="0">
                  <a:solidFill>
                    <a:schemeClr val="tx2"/>
                  </a:solidFill>
                </a:rPr>
                <a:t> disclose such information to such Federal agency for transmission to the foreign requesting party.</a:t>
              </a:r>
            </a:p>
          </p:txBody>
        </p:sp>
        <p:sp>
          <p:nvSpPr>
            <p:cNvPr id="43" name="Rectangle 42">
              <a:extLst>
                <a:ext uri="{FF2B5EF4-FFF2-40B4-BE49-F238E27FC236}">
                  <a16:creationId xmlns:a16="http://schemas.microsoft.com/office/drawing/2014/main" id="{84D8861D-8C3E-45F1-9719-DA78B62C2D7A}"/>
                </a:ext>
              </a:extLst>
            </p:cNvPr>
            <p:cNvSpPr/>
            <p:nvPr/>
          </p:nvSpPr>
          <p:spPr>
            <a:xfrm>
              <a:off x="6467856" y="1478888"/>
              <a:ext cx="64008" cy="13716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44" name="Freeform 261">
              <a:extLst>
                <a:ext uri="{FF2B5EF4-FFF2-40B4-BE49-F238E27FC236}">
                  <a16:creationId xmlns:a16="http://schemas.microsoft.com/office/drawing/2014/main" id="{AEAFEEB4-E93E-4A0D-B612-5FD37E9757FE}"/>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61" name="Group 60">
            <a:extLst>
              <a:ext uri="{FF2B5EF4-FFF2-40B4-BE49-F238E27FC236}">
                <a16:creationId xmlns:a16="http://schemas.microsoft.com/office/drawing/2014/main" id="{9E716F19-A029-4A9D-AEB6-1BF42CBB5538}"/>
              </a:ext>
            </a:extLst>
          </p:cNvPr>
          <p:cNvGrpSpPr/>
          <p:nvPr/>
        </p:nvGrpSpPr>
        <p:grpSpPr>
          <a:xfrm>
            <a:off x="304800" y="3061488"/>
            <a:ext cx="6227064" cy="1188720"/>
            <a:chOff x="304800" y="1478888"/>
            <a:chExt cx="6227064" cy="1188720"/>
          </a:xfrm>
        </p:grpSpPr>
        <p:grpSp>
          <p:nvGrpSpPr>
            <p:cNvPr id="62" name="Group 61">
              <a:extLst>
                <a:ext uri="{FF2B5EF4-FFF2-40B4-BE49-F238E27FC236}">
                  <a16:creationId xmlns:a16="http://schemas.microsoft.com/office/drawing/2014/main" id="{75E51E70-C781-4EF1-A949-676139688DC6}"/>
                </a:ext>
              </a:extLst>
            </p:cNvPr>
            <p:cNvGrpSpPr>
              <a:grpSpLocks noChangeAspect="1"/>
            </p:cNvGrpSpPr>
            <p:nvPr/>
          </p:nvGrpSpPr>
          <p:grpSpPr>
            <a:xfrm>
              <a:off x="304800" y="1478888"/>
              <a:ext cx="548640" cy="548640"/>
              <a:chOff x="262091" y="8050"/>
              <a:chExt cx="531618" cy="531618"/>
            </a:xfrm>
          </p:grpSpPr>
          <p:sp>
            <p:nvSpPr>
              <p:cNvPr id="73" name="Oval 72">
                <a:extLst>
                  <a:ext uri="{FF2B5EF4-FFF2-40B4-BE49-F238E27FC236}">
                    <a16:creationId xmlns:a16="http://schemas.microsoft.com/office/drawing/2014/main" id="{E0FC9FC5-853A-46A1-ADD2-10982C3C3BE1}"/>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74" name="Group 73">
                <a:extLst>
                  <a:ext uri="{FF2B5EF4-FFF2-40B4-BE49-F238E27FC236}">
                    <a16:creationId xmlns:a16="http://schemas.microsoft.com/office/drawing/2014/main" id="{C4B65E7C-DD86-4CE0-BD36-3A61902C80B7}"/>
                  </a:ext>
                </a:extLst>
              </p:cNvPr>
              <p:cNvGrpSpPr>
                <a:grpSpLocks noChangeAspect="1"/>
              </p:cNvGrpSpPr>
              <p:nvPr/>
            </p:nvGrpSpPr>
            <p:grpSpPr>
              <a:xfrm>
                <a:off x="313015" y="58975"/>
                <a:ext cx="429770" cy="429768"/>
                <a:chOff x="5072120" y="2493461"/>
                <a:chExt cx="560502" cy="560498"/>
              </a:xfrm>
            </p:grpSpPr>
            <p:grpSp>
              <p:nvGrpSpPr>
                <p:cNvPr id="75" name="Group 74">
                  <a:extLst>
                    <a:ext uri="{FF2B5EF4-FFF2-40B4-BE49-F238E27FC236}">
                      <a16:creationId xmlns:a16="http://schemas.microsoft.com/office/drawing/2014/main" id="{AEB00211-622E-443B-BC87-F1663AAC58A4}"/>
                    </a:ext>
                  </a:extLst>
                </p:cNvPr>
                <p:cNvGrpSpPr>
                  <a:grpSpLocks noChangeAspect="1"/>
                </p:cNvGrpSpPr>
                <p:nvPr/>
              </p:nvGrpSpPr>
              <p:grpSpPr bwMode="auto">
                <a:xfrm>
                  <a:off x="5072120" y="2493461"/>
                  <a:ext cx="560502" cy="560498"/>
                  <a:chOff x="1260" y="2"/>
                  <a:chExt cx="3238" cy="3238"/>
                </a:xfrm>
                <a:solidFill>
                  <a:schemeClr val="accent4"/>
                </a:solidFill>
              </p:grpSpPr>
              <p:sp>
                <p:nvSpPr>
                  <p:cNvPr id="79" name="Freeform 12">
                    <a:extLst>
                      <a:ext uri="{FF2B5EF4-FFF2-40B4-BE49-F238E27FC236}">
                        <a16:creationId xmlns:a16="http://schemas.microsoft.com/office/drawing/2014/main" id="{B0188CBB-2801-447E-9880-E4EE44C5758A}"/>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0" name="Freeform 13">
                    <a:extLst>
                      <a:ext uri="{FF2B5EF4-FFF2-40B4-BE49-F238E27FC236}">
                        <a16:creationId xmlns:a16="http://schemas.microsoft.com/office/drawing/2014/main" id="{D62C2B70-3D06-41AF-9DCE-30F4C75F2F50}"/>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1" name="Freeform 16">
                    <a:extLst>
                      <a:ext uri="{FF2B5EF4-FFF2-40B4-BE49-F238E27FC236}">
                        <a16:creationId xmlns:a16="http://schemas.microsoft.com/office/drawing/2014/main" id="{94ABC5C3-477A-4ED1-8D8A-E0EE6C123C39}"/>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2" name="Freeform 17">
                    <a:extLst>
                      <a:ext uri="{FF2B5EF4-FFF2-40B4-BE49-F238E27FC236}">
                        <a16:creationId xmlns:a16="http://schemas.microsoft.com/office/drawing/2014/main" id="{EBD3C97B-DB7B-48AC-A8D7-24F8CA9A75C4}"/>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76" name="Group 75">
                  <a:extLst>
                    <a:ext uri="{FF2B5EF4-FFF2-40B4-BE49-F238E27FC236}">
                      <a16:creationId xmlns:a16="http://schemas.microsoft.com/office/drawing/2014/main" id="{CA6AE217-E578-43BC-85F3-986345298B02}"/>
                    </a:ext>
                  </a:extLst>
                </p:cNvPr>
                <p:cNvGrpSpPr/>
                <p:nvPr/>
              </p:nvGrpSpPr>
              <p:grpSpPr>
                <a:xfrm>
                  <a:off x="5234427" y="2655766"/>
                  <a:ext cx="235888" cy="235888"/>
                  <a:chOff x="1485802" y="3323764"/>
                  <a:chExt cx="177226" cy="177226"/>
                </a:xfrm>
              </p:grpSpPr>
              <p:sp>
                <p:nvSpPr>
                  <p:cNvPr id="77" name="Freeform 310">
                    <a:extLst>
                      <a:ext uri="{FF2B5EF4-FFF2-40B4-BE49-F238E27FC236}">
                        <a16:creationId xmlns:a16="http://schemas.microsoft.com/office/drawing/2014/main" id="{101ECC29-51B4-4839-B4BC-D41BD0077829}"/>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78" name="Freeform 311">
                    <a:extLst>
                      <a:ext uri="{FF2B5EF4-FFF2-40B4-BE49-F238E27FC236}">
                        <a16:creationId xmlns:a16="http://schemas.microsoft.com/office/drawing/2014/main" id="{60B832CC-4722-414F-957D-ACD32CDC3930}"/>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63" name="Rectangle 62">
              <a:extLst>
                <a:ext uri="{FF2B5EF4-FFF2-40B4-BE49-F238E27FC236}">
                  <a16:creationId xmlns:a16="http://schemas.microsoft.com/office/drawing/2014/main" id="{30D6519E-7811-43C2-BB86-F0371A15AF42}"/>
                </a:ext>
              </a:extLst>
            </p:cNvPr>
            <p:cNvSpPr/>
            <p:nvPr/>
          </p:nvSpPr>
          <p:spPr>
            <a:xfrm>
              <a:off x="1058399" y="1478888"/>
              <a:ext cx="5473465" cy="118872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Must be for assistance in law enforcement investigation or prosecution, or for national security or intelligence activity, that is authorized under laws of foreign country and request must be made pursuant to an international treaty or convention or by a trusted foreign country.</a:t>
              </a:r>
            </a:p>
          </p:txBody>
        </p:sp>
        <p:sp>
          <p:nvSpPr>
            <p:cNvPr id="65" name="Rectangle 64">
              <a:extLst>
                <a:ext uri="{FF2B5EF4-FFF2-40B4-BE49-F238E27FC236}">
                  <a16:creationId xmlns:a16="http://schemas.microsoft.com/office/drawing/2014/main" id="{1207D1E0-A55A-4AB4-9C1C-DE99B6963502}"/>
                </a:ext>
              </a:extLst>
            </p:cNvPr>
            <p:cNvSpPr/>
            <p:nvPr/>
          </p:nvSpPr>
          <p:spPr>
            <a:xfrm>
              <a:off x="6467856" y="1478888"/>
              <a:ext cx="64008" cy="118872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72" name="Freeform 261">
              <a:extLst>
                <a:ext uri="{FF2B5EF4-FFF2-40B4-BE49-F238E27FC236}">
                  <a16:creationId xmlns:a16="http://schemas.microsoft.com/office/drawing/2014/main" id="{F3753F73-91C4-49C0-B3AD-0D7823A2377B}"/>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Tree>
    <p:extLst>
      <p:ext uri="{BB962C8B-B14F-4D97-AF65-F5344CB8AC3E}">
        <p14:creationId xmlns:p14="http://schemas.microsoft.com/office/powerpoint/2010/main" val="2156094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b="1" spc="-120" dirty="0"/>
              <a:t>Disclosure of CTA Information to Financial Institutions &amp; Regulators</a:t>
            </a:r>
            <a:endParaRPr lang="en-US" b="1" dirty="0"/>
          </a:p>
        </p:txBody>
      </p:sp>
      <p:sp>
        <p:nvSpPr>
          <p:cNvPr id="6" name="Title 5"/>
          <p:cNvSpPr>
            <a:spLocks noGrp="1"/>
          </p:cNvSpPr>
          <p:nvPr>
            <p:ph type="title" idx="4294967295"/>
          </p:nvPr>
        </p:nvSpPr>
        <p:spPr>
          <a:xfrm>
            <a:off x="383679" y="543205"/>
            <a:ext cx="8467851" cy="452437"/>
          </a:xfrm>
        </p:spPr>
        <p:txBody>
          <a:bodyPr>
            <a:noAutofit/>
          </a:bodyPr>
          <a:lstStyle/>
          <a:p>
            <a:r>
              <a:rPr lang="en-GB" sz="2800" dirty="0"/>
              <a:t>XIII.  Access to </a:t>
            </a:r>
            <a:r>
              <a:rPr lang="en-GB" sz="2800" dirty="0" err="1"/>
              <a:t>BOI</a:t>
            </a:r>
            <a:r>
              <a:rPr lang="en-GB" sz="2800" dirty="0"/>
              <a:t> by Institutions and Governments</a:t>
            </a:r>
            <a:endParaRPr lang="en-GB" sz="2800" spc="-120" dirty="0"/>
          </a:p>
        </p:txBody>
      </p:sp>
      <p:sp>
        <p:nvSpPr>
          <p:cNvPr id="3" name="Slide Number Placeholder 2"/>
          <p:cNvSpPr>
            <a:spLocks noGrp="1"/>
          </p:cNvSpPr>
          <p:nvPr>
            <p:ph type="sldNum" sz="quarter" idx="4294967295"/>
          </p:nvPr>
        </p:nvSpPr>
        <p:spPr>
          <a:xfrm>
            <a:off x="8331200" y="4849813"/>
            <a:ext cx="812800" cy="198437"/>
          </a:xfrm>
        </p:spPr>
        <p:txBody>
          <a:bodyPr/>
          <a:lstStyle/>
          <a:p>
            <a:fld id="{26237FA6-B01B-4AC4-B2C4-042E0C4FC130}" type="slidenum">
              <a:rPr lang="en-GB" smtClean="0"/>
              <a:pPr/>
              <a:t>26</a:t>
            </a:fld>
            <a:endParaRPr lang="en-GB" dirty="0"/>
          </a:p>
        </p:txBody>
      </p:sp>
      <p:grpSp>
        <p:nvGrpSpPr>
          <p:cNvPr id="43" name="Group 42">
            <a:extLst>
              <a:ext uri="{FF2B5EF4-FFF2-40B4-BE49-F238E27FC236}">
                <a16:creationId xmlns:a16="http://schemas.microsoft.com/office/drawing/2014/main" id="{2F316260-8075-4807-BBF4-5C6567508325}"/>
              </a:ext>
            </a:extLst>
          </p:cNvPr>
          <p:cNvGrpSpPr/>
          <p:nvPr/>
        </p:nvGrpSpPr>
        <p:grpSpPr>
          <a:xfrm>
            <a:off x="304800" y="1478888"/>
            <a:ext cx="6227064" cy="1005840"/>
            <a:chOff x="304800" y="1478888"/>
            <a:chExt cx="6227064" cy="1005840"/>
          </a:xfrm>
        </p:grpSpPr>
        <p:grpSp>
          <p:nvGrpSpPr>
            <p:cNvPr id="44" name="Group 43">
              <a:extLst>
                <a:ext uri="{FF2B5EF4-FFF2-40B4-BE49-F238E27FC236}">
                  <a16:creationId xmlns:a16="http://schemas.microsoft.com/office/drawing/2014/main" id="{FFE9DFCF-EC93-4055-9EA6-4C897BF1E623}"/>
                </a:ext>
              </a:extLst>
            </p:cNvPr>
            <p:cNvGrpSpPr>
              <a:grpSpLocks noChangeAspect="1"/>
            </p:cNvGrpSpPr>
            <p:nvPr/>
          </p:nvGrpSpPr>
          <p:grpSpPr>
            <a:xfrm>
              <a:off x="304800" y="1478888"/>
              <a:ext cx="548640" cy="548640"/>
              <a:chOff x="262091" y="8050"/>
              <a:chExt cx="531618" cy="531618"/>
            </a:xfrm>
          </p:grpSpPr>
          <p:sp>
            <p:nvSpPr>
              <p:cNvPr id="52" name="Oval 51">
                <a:extLst>
                  <a:ext uri="{FF2B5EF4-FFF2-40B4-BE49-F238E27FC236}">
                    <a16:creationId xmlns:a16="http://schemas.microsoft.com/office/drawing/2014/main" id="{0E29A802-AD21-4C60-8A2D-18B7AD01E3D1}"/>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53" name="Group 52">
                <a:extLst>
                  <a:ext uri="{FF2B5EF4-FFF2-40B4-BE49-F238E27FC236}">
                    <a16:creationId xmlns:a16="http://schemas.microsoft.com/office/drawing/2014/main" id="{EA984696-03F7-4FDD-9DD2-3D4DA39521B0}"/>
                  </a:ext>
                </a:extLst>
              </p:cNvPr>
              <p:cNvGrpSpPr>
                <a:grpSpLocks noChangeAspect="1"/>
              </p:cNvGrpSpPr>
              <p:nvPr/>
            </p:nvGrpSpPr>
            <p:grpSpPr>
              <a:xfrm>
                <a:off x="313015" y="58975"/>
                <a:ext cx="429770" cy="429768"/>
                <a:chOff x="5072120" y="2493461"/>
                <a:chExt cx="560502" cy="560498"/>
              </a:xfrm>
            </p:grpSpPr>
            <p:grpSp>
              <p:nvGrpSpPr>
                <p:cNvPr id="54" name="Group 53">
                  <a:extLst>
                    <a:ext uri="{FF2B5EF4-FFF2-40B4-BE49-F238E27FC236}">
                      <a16:creationId xmlns:a16="http://schemas.microsoft.com/office/drawing/2014/main" id="{D8815249-6B70-4E35-846B-DEE3F445D993}"/>
                    </a:ext>
                  </a:extLst>
                </p:cNvPr>
                <p:cNvGrpSpPr>
                  <a:grpSpLocks noChangeAspect="1"/>
                </p:cNvGrpSpPr>
                <p:nvPr/>
              </p:nvGrpSpPr>
              <p:grpSpPr bwMode="auto">
                <a:xfrm>
                  <a:off x="5072120" y="2493461"/>
                  <a:ext cx="560502" cy="560498"/>
                  <a:chOff x="1260" y="2"/>
                  <a:chExt cx="3238" cy="3238"/>
                </a:xfrm>
                <a:solidFill>
                  <a:schemeClr val="accent4"/>
                </a:solidFill>
              </p:grpSpPr>
              <p:sp>
                <p:nvSpPr>
                  <p:cNvPr id="58" name="Freeform 12">
                    <a:extLst>
                      <a:ext uri="{FF2B5EF4-FFF2-40B4-BE49-F238E27FC236}">
                        <a16:creationId xmlns:a16="http://schemas.microsoft.com/office/drawing/2014/main" id="{3748E3D2-F843-4A2B-A3E4-B7291963B649}"/>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1" name="Freeform 13">
                    <a:extLst>
                      <a:ext uri="{FF2B5EF4-FFF2-40B4-BE49-F238E27FC236}">
                        <a16:creationId xmlns:a16="http://schemas.microsoft.com/office/drawing/2014/main" id="{F2939F1B-F65F-49F3-B83D-9B6F15962659}"/>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2" name="Freeform 16">
                    <a:extLst>
                      <a:ext uri="{FF2B5EF4-FFF2-40B4-BE49-F238E27FC236}">
                        <a16:creationId xmlns:a16="http://schemas.microsoft.com/office/drawing/2014/main" id="{63393731-EFF3-4E98-A2C0-43F23800DEA8}"/>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3" name="Freeform 17">
                    <a:extLst>
                      <a:ext uri="{FF2B5EF4-FFF2-40B4-BE49-F238E27FC236}">
                        <a16:creationId xmlns:a16="http://schemas.microsoft.com/office/drawing/2014/main" id="{69067C5E-F35E-424F-AC29-C623215206CD}"/>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55" name="Group 54">
                  <a:extLst>
                    <a:ext uri="{FF2B5EF4-FFF2-40B4-BE49-F238E27FC236}">
                      <a16:creationId xmlns:a16="http://schemas.microsoft.com/office/drawing/2014/main" id="{A23CAD3A-20E5-406A-89D5-2142BE08916C}"/>
                    </a:ext>
                  </a:extLst>
                </p:cNvPr>
                <p:cNvGrpSpPr/>
                <p:nvPr/>
              </p:nvGrpSpPr>
              <p:grpSpPr>
                <a:xfrm>
                  <a:off x="5234427" y="2655766"/>
                  <a:ext cx="235888" cy="235888"/>
                  <a:chOff x="1485802" y="3323764"/>
                  <a:chExt cx="177226" cy="177226"/>
                </a:xfrm>
              </p:grpSpPr>
              <p:sp>
                <p:nvSpPr>
                  <p:cNvPr id="56" name="Freeform 310">
                    <a:extLst>
                      <a:ext uri="{FF2B5EF4-FFF2-40B4-BE49-F238E27FC236}">
                        <a16:creationId xmlns:a16="http://schemas.microsoft.com/office/drawing/2014/main" id="{DCA304F3-861D-4B3F-BBF1-FCE6F6848B43}"/>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57" name="Freeform 311">
                    <a:extLst>
                      <a:ext uri="{FF2B5EF4-FFF2-40B4-BE49-F238E27FC236}">
                        <a16:creationId xmlns:a16="http://schemas.microsoft.com/office/drawing/2014/main" id="{4CFF4CDB-EFE9-471D-97DC-01A0CB0B8DB4}"/>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45" name="Rectangle 44">
              <a:extLst>
                <a:ext uri="{FF2B5EF4-FFF2-40B4-BE49-F238E27FC236}">
                  <a16:creationId xmlns:a16="http://schemas.microsoft.com/office/drawing/2014/main" id="{B0BDC459-11FF-480F-92D6-179C323DC797}"/>
                </a:ext>
              </a:extLst>
            </p:cNvPr>
            <p:cNvSpPr/>
            <p:nvPr/>
          </p:nvSpPr>
          <p:spPr>
            <a:xfrm>
              <a:off x="1058399" y="1478888"/>
              <a:ext cx="5473465" cy="10058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At request from a financial institution subject to customer due diligence ("CDD") requirements for CTA information to be used in facilitating such compliance, FinCEN </a:t>
              </a:r>
              <a:r>
                <a:rPr lang="en-US" sz="1400" dirty="0">
                  <a:solidFill>
                    <a:schemeClr val="accent2"/>
                  </a:solidFill>
                </a:rPr>
                <a:t>may</a:t>
              </a:r>
              <a:r>
                <a:rPr lang="en-US" sz="1400" dirty="0">
                  <a:solidFill>
                    <a:schemeClr val="tx2"/>
                  </a:solidFill>
                </a:rPr>
                <a:t> disclose information provided that the reporting company consents to disclosure.</a:t>
              </a:r>
            </a:p>
          </p:txBody>
        </p:sp>
        <p:sp>
          <p:nvSpPr>
            <p:cNvPr id="47" name="Rectangle 46">
              <a:extLst>
                <a:ext uri="{FF2B5EF4-FFF2-40B4-BE49-F238E27FC236}">
                  <a16:creationId xmlns:a16="http://schemas.microsoft.com/office/drawing/2014/main" id="{656174FE-DFBA-465E-849E-128186D0DD76}"/>
                </a:ext>
              </a:extLst>
            </p:cNvPr>
            <p:cNvSpPr/>
            <p:nvPr/>
          </p:nvSpPr>
          <p:spPr>
            <a:xfrm>
              <a:off x="6467856" y="1478888"/>
              <a:ext cx="64008" cy="10058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51" name="Freeform 261">
              <a:extLst>
                <a:ext uri="{FF2B5EF4-FFF2-40B4-BE49-F238E27FC236}">
                  <a16:creationId xmlns:a16="http://schemas.microsoft.com/office/drawing/2014/main" id="{6F912DB7-500F-4A02-BF62-1B90E93B1959}"/>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65" name="Group 64">
            <a:extLst>
              <a:ext uri="{FF2B5EF4-FFF2-40B4-BE49-F238E27FC236}">
                <a16:creationId xmlns:a16="http://schemas.microsoft.com/office/drawing/2014/main" id="{D09C58AE-4D98-440E-8D0F-CD2795A97822}"/>
              </a:ext>
            </a:extLst>
          </p:cNvPr>
          <p:cNvGrpSpPr/>
          <p:nvPr/>
        </p:nvGrpSpPr>
        <p:grpSpPr>
          <a:xfrm>
            <a:off x="304800" y="2643888"/>
            <a:ext cx="6227064" cy="1188720"/>
            <a:chOff x="304800" y="1478888"/>
            <a:chExt cx="6227064" cy="1188720"/>
          </a:xfrm>
        </p:grpSpPr>
        <p:grpSp>
          <p:nvGrpSpPr>
            <p:cNvPr id="72" name="Group 71">
              <a:extLst>
                <a:ext uri="{FF2B5EF4-FFF2-40B4-BE49-F238E27FC236}">
                  <a16:creationId xmlns:a16="http://schemas.microsoft.com/office/drawing/2014/main" id="{0A8E6264-1985-4A13-AB30-FAFD9D580DAD}"/>
                </a:ext>
              </a:extLst>
            </p:cNvPr>
            <p:cNvGrpSpPr>
              <a:grpSpLocks noChangeAspect="1"/>
            </p:cNvGrpSpPr>
            <p:nvPr/>
          </p:nvGrpSpPr>
          <p:grpSpPr>
            <a:xfrm>
              <a:off x="304800" y="1478888"/>
              <a:ext cx="548640" cy="548640"/>
              <a:chOff x="262091" y="8050"/>
              <a:chExt cx="531618" cy="531618"/>
            </a:xfrm>
          </p:grpSpPr>
          <p:sp>
            <p:nvSpPr>
              <p:cNvPr id="76" name="Oval 75">
                <a:extLst>
                  <a:ext uri="{FF2B5EF4-FFF2-40B4-BE49-F238E27FC236}">
                    <a16:creationId xmlns:a16="http://schemas.microsoft.com/office/drawing/2014/main" id="{CF3534F3-CEF0-406E-831D-024067E75CB2}"/>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77" name="Group 76">
                <a:extLst>
                  <a:ext uri="{FF2B5EF4-FFF2-40B4-BE49-F238E27FC236}">
                    <a16:creationId xmlns:a16="http://schemas.microsoft.com/office/drawing/2014/main" id="{381D85E0-0BE7-4C25-82C0-0D3527F826BF}"/>
                  </a:ext>
                </a:extLst>
              </p:cNvPr>
              <p:cNvGrpSpPr>
                <a:grpSpLocks noChangeAspect="1"/>
              </p:cNvGrpSpPr>
              <p:nvPr/>
            </p:nvGrpSpPr>
            <p:grpSpPr>
              <a:xfrm>
                <a:off x="313015" y="58975"/>
                <a:ext cx="429770" cy="429768"/>
                <a:chOff x="5072120" y="2493461"/>
                <a:chExt cx="560502" cy="560498"/>
              </a:xfrm>
            </p:grpSpPr>
            <p:grpSp>
              <p:nvGrpSpPr>
                <p:cNvPr id="78" name="Group 77">
                  <a:extLst>
                    <a:ext uri="{FF2B5EF4-FFF2-40B4-BE49-F238E27FC236}">
                      <a16:creationId xmlns:a16="http://schemas.microsoft.com/office/drawing/2014/main" id="{7E5C5FF3-A5B5-42E5-827E-EDC59BA95649}"/>
                    </a:ext>
                  </a:extLst>
                </p:cNvPr>
                <p:cNvGrpSpPr>
                  <a:grpSpLocks noChangeAspect="1"/>
                </p:cNvGrpSpPr>
                <p:nvPr/>
              </p:nvGrpSpPr>
              <p:grpSpPr bwMode="auto">
                <a:xfrm>
                  <a:off x="5072120" y="2493461"/>
                  <a:ext cx="560502" cy="560498"/>
                  <a:chOff x="1260" y="2"/>
                  <a:chExt cx="3238" cy="3238"/>
                </a:xfrm>
                <a:solidFill>
                  <a:schemeClr val="accent4"/>
                </a:solidFill>
              </p:grpSpPr>
              <p:sp>
                <p:nvSpPr>
                  <p:cNvPr id="82" name="Freeform 12">
                    <a:extLst>
                      <a:ext uri="{FF2B5EF4-FFF2-40B4-BE49-F238E27FC236}">
                        <a16:creationId xmlns:a16="http://schemas.microsoft.com/office/drawing/2014/main" id="{6F60EADE-6B8F-4428-B78B-266CB4479B9E}"/>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3" name="Freeform 13">
                    <a:extLst>
                      <a:ext uri="{FF2B5EF4-FFF2-40B4-BE49-F238E27FC236}">
                        <a16:creationId xmlns:a16="http://schemas.microsoft.com/office/drawing/2014/main" id="{EA1A4795-6F62-405F-92CC-EE4A1E553BC5}"/>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4" name="Freeform 16">
                    <a:extLst>
                      <a:ext uri="{FF2B5EF4-FFF2-40B4-BE49-F238E27FC236}">
                        <a16:creationId xmlns:a16="http://schemas.microsoft.com/office/drawing/2014/main" id="{C1EAFE75-E198-49EB-8B3E-ED29AEEFCA25}"/>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5" name="Freeform 17">
                    <a:extLst>
                      <a:ext uri="{FF2B5EF4-FFF2-40B4-BE49-F238E27FC236}">
                        <a16:creationId xmlns:a16="http://schemas.microsoft.com/office/drawing/2014/main" id="{8F579149-6E86-4066-B9A0-20D31E0391B7}"/>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79" name="Group 78">
                  <a:extLst>
                    <a:ext uri="{FF2B5EF4-FFF2-40B4-BE49-F238E27FC236}">
                      <a16:creationId xmlns:a16="http://schemas.microsoft.com/office/drawing/2014/main" id="{4DC9B801-9A3B-4168-9E73-41BDBF0A439D}"/>
                    </a:ext>
                  </a:extLst>
                </p:cNvPr>
                <p:cNvGrpSpPr/>
                <p:nvPr/>
              </p:nvGrpSpPr>
              <p:grpSpPr>
                <a:xfrm>
                  <a:off x="5234427" y="2655766"/>
                  <a:ext cx="235888" cy="235888"/>
                  <a:chOff x="1485802" y="3323764"/>
                  <a:chExt cx="177226" cy="177226"/>
                </a:xfrm>
              </p:grpSpPr>
              <p:sp>
                <p:nvSpPr>
                  <p:cNvPr id="80" name="Freeform 310">
                    <a:extLst>
                      <a:ext uri="{FF2B5EF4-FFF2-40B4-BE49-F238E27FC236}">
                        <a16:creationId xmlns:a16="http://schemas.microsoft.com/office/drawing/2014/main" id="{84C3FB03-11A3-463E-9EC3-7FDA1AB22953}"/>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81" name="Freeform 311">
                    <a:extLst>
                      <a:ext uri="{FF2B5EF4-FFF2-40B4-BE49-F238E27FC236}">
                        <a16:creationId xmlns:a16="http://schemas.microsoft.com/office/drawing/2014/main" id="{D0481572-F31A-4F9B-A738-75FE6DFD092F}"/>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73" name="Rectangle 72">
              <a:extLst>
                <a:ext uri="{FF2B5EF4-FFF2-40B4-BE49-F238E27FC236}">
                  <a16:creationId xmlns:a16="http://schemas.microsoft.com/office/drawing/2014/main" id="{1FB31BC1-3264-4108-BF19-0A88E9F0815E}"/>
                </a:ext>
              </a:extLst>
            </p:cNvPr>
            <p:cNvSpPr/>
            <p:nvPr/>
          </p:nvSpPr>
          <p:spPr>
            <a:xfrm>
              <a:off x="1058399" y="1478888"/>
              <a:ext cx="5473465" cy="118872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spc="-20" dirty="0">
                  <a:solidFill>
                    <a:schemeClr val="tx2"/>
                  </a:solidFill>
                </a:rPr>
                <a:t>At request by a Federal regulatory agency, FinCEN </a:t>
              </a:r>
              <a:r>
                <a:rPr lang="en-US" sz="1400" spc="-20" dirty="0">
                  <a:solidFill>
                    <a:schemeClr val="accent2"/>
                  </a:solidFill>
                </a:rPr>
                <a:t>shall</a:t>
              </a:r>
              <a:r>
                <a:rPr lang="en-US" sz="1400" spc="-20" dirty="0">
                  <a:solidFill>
                    <a:schemeClr val="tx2"/>
                  </a:solidFill>
                </a:rPr>
                <a:t> disclose to such agency any CTA information disclosed to a financial institution if agency is legally authorized to supervise compliance with CDD rules, will only use such information for said supervision, and has entered a safekeeping agreement with </a:t>
              </a:r>
              <a:r>
                <a:rPr lang="en-US" sz="1400" spc="-20" dirty="0" err="1">
                  <a:solidFill>
                    <a:schemeClr val="tx2"/>
                  </a:solidFill>
                </a:rPr>
                <a:t>FinCEN</a:t>
              </a:r>
              <a:r>
                <a:rPr lang="en-US" sz="1400" spc="-20" dirty="0">
                  <a:solidFill>
                    <a:schemeClr val="tx2"/>
                  </a:solidFill>
                </a:rPr>
                <a:t>.</a:t>
              </a:r>
            </a:p>
          </p:txBody>
        </p:sp>
        <p:sp>
          <p:nvSpPr>
            <p:cNvPr id="74" name="Rectangle 73">
              <a:extLst>
                <a:ext uri="{FF2B5EF4-FFF2-40B4-BE49-F238E27FC236}">
                  <a16:creationId xmlns:a16="http://schemas.microsoft.com/office/drawing/2014/main" id="{2D5334A8-CFA4-45E3-8D0A-0BE0CE05745A}"/>
                </a:ext>
              </a:extLst>
            </p:cNvPr>
            <p:cNvSpPr/>
            <p:nvPr/>
          </p:nvSpPr>
          <p:spPr>
            <a:xfrm>
              <a:off x="6467856" y="1478888"/>
              <a:ext cx="64008" cy="118872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75" name="Freeform 261">
              <a:extLst>
                <a:ext uri="{FF2B5EF4-FFF2-40B4-BE49-F238E27FC236}">
                  <a16:creationId xmlns:a16="http://schemas.microsoft.com/office/drawing/2014/main" id="{7F77C382-1514-4F05-8512-6DFEB70D94D0}"/>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Tree>
    <p:extLst>
      <p:ext uri="{BB962C8B-B14F-4D97-AF65-F5344CB8AC3E}">
        <p14:creationId xmlns:p14="http://schemas.microsoft.com/office/powerpoint/2010/main" val="1773491015"/>
      </p:ext>
    </p:extLst>
  </p:cSld>
  <p:clrMapOvr>
    <a:masterClrMapping/>
  </p:clrMapOvr>
  <p:transition spd="med" advClick="0" advTm="7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505384" y="1011591"/>
            <a:ext cx="6227763" cy="533277"/>
          </a:xfrm>
        </p:spPr>
        <p:txBody>
          <a:bodyPr>
            <a:noAutofit/>
          </a:bodyPr>
          <a:lstStyle/>
          <a:p>
            <a:r>
              <a:rPr lang="en-US" sz="2000" dirty="0"/>
              <a:t>Disclosure of CTA Information to Federal Tax Authority</a:t>
            </a:r>
            <a:endParaRPr lang="en-GB" sz="2000" dirty="0"/>
          </a:p>
        </p:txBody>
      </p:sp>
      <p:sp>
        <p:nvSpPr>
          <p:cNvPr id="3" name="Slide Number Placeholder 2"/>
          <p:cNvSpPr>
            <a:spLocks noGrp="1"/>
          </p:cNvSpPr>
          <p:nvPr>
            <p:ph type="sldNum" sz="quarter" idx="4294967295"/>
          </p:nvPr>
        </p:nvSpPr>
        <p:spPr>
          <a:xfrm>
            <a:off x="8331200" y="4849813"/>
            <a:ext cx="812800" cy="198437"/>
          </a:xfrm>
        </p:spPr>
        <p:txBody>
          <a:bodyPr/>
          <a:lstStyle/>
          <a:p>
            <a:fld id="{26237FA6-B01B-4AC4-B2C4-042E0C4FC130}" type="slidenum">
              <a:rPr lang="en-GB" smtClean="0"/>
              <a:pPr/>
              <a:t>27</a:t>
            </a:fld>
            <a:endParaRPr lang="en-GB" dirty="0"/>
          </a:p>
        </p:txBody>
      </p:sp>
      <p:grpSp>
        <p:nvGrpSpPr>
          <p:cNvPr id="43" name="Group 42">
            <a:extLst>
              <a:ext uri="{FF2B5EF4-FFF2-40B4-BE49-F238E27FC236}">
                <a16:creationId xmlns:a16="http://schemas.microsoft.com/office/drawing/2014/main" id="{49BAC9E3-9578-4769-A599-AC65B434744C}"/>
              </a:ext>
            </a:extLst>
          </p:cNvPr>
          <p:cNvGrpSpPr/>
          <p:nvPr/>
        </p:nvGrpSpPr>
        <p:grpSpPr>
          <a:xfrm>
            <a:off x="304800" y="1478888"/>
            <a:ext cx="6227064" cy="1005840"/>
            <a:chOff x="304800" y="1478888"/>
            <a:chExt cx="6227064" cy="1005840"/>
          </a:xfrm>
        </p:grpSpPr>
        <p:grpSp>
          <p:nvGrpSpPr>
            <p:cNvPr id="44" name="Group 43">
              <a:extLst>
                <a:ext uri="{FF2B5EF4-FFF2-40B4-BE49-F238E27FC236}">
                  <a16:creationId xmlns:a16="http://schemas.microsoft.com/office/drawing/2014/main" id="{F8AE25A9-8509-46A9-AFCC-1C93556243B6}"/>
                </a:ext>
              </a:extLst>
            </p:cNvPr>
            <p:cNvGrpSpPr>
              <a:grpSpLocks noChangeAspect="1"/>
            </p:cNvGrpSpPr>
            <p:nvPr/>
          </p:nvGrpSpPr>
          <p:grpSpPr>
            <a:xfrm>
              <a:off x="304800" y="1478888"/>
              <a:ext cx="548640" cy="548640"/>
              <a:chOff x="262091" y="8050"/>
              <a:chExt cx="531618" cy="531618"/>
            </a:xfrm>
          </p:grpSpPr>
          <p:sp>
            <p:nvSpPr>
              <p:cNvPr id="52" name="Oval 51">
                <a:extLst>
                  <a:ext uri="{FF2B5EF4-FFF2-40B4-BE49-F238E27FC236}">
                    <a16:creationId xmlns:a16="http://schemas.microsoft.com/office/drawing/2014/main" id="{DF935EA2-AC0E-45DB-96AE-4166EACD933C}"/>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53" name="Group 52">
                <a:extLst>
                  <a:ext uri="{FF2B5EF4-FFF2-40B4-BE49-F238E27FC236}">
                    <a16:creationId xmlns:a16="http://schemas.microsoft.com/office/drawing/2014/main" id="{3AA5A116-0E6A-4ACC-8EF7-481514AEDB3D}"/>
                  </a:ext>
                </a:extLst>
              </p:cNvPr>
              <p:cNvGrpSpPr>
                <a:grpSpLocks noChangeAspect="1"/>
              </p:cNvGrpSpPr>
              <p:nvPr/>
            </p:nvGrpSpPr>
            <p:grpSpPr>
              <a:xfrm>
                <a:off x="313015" y="58975"/>
                <a:ext cx="429770" cy="429768"/>
                <a:chOff x="5072120" y="2493461"/>
                <a:chExt cx="560502" cy="560498"/>
              </a:xfrm>
            </p:grpSpPr>
            <p:grpSp>
              <p:nvGrpSpPr>
                <p:cNvPr id="54" name="Group 53">
                  <a:extLst>
                    <a:ext uri="{FF2B5EF4-FFF2-40B4-BE49-F238E27FC236}">
                      <a16:creationId xmlns:a16="http://schemas.microsoft.com/office/drawing/2014/main" id="{E4F764A8-1971-4481-8CB5-50E409577754}"/>
                    </a:ext>
                  </a:extLst>
                </p:cNvPr>
                <p:cNvGrpSpPr>
                  <a:grpSpLocks noChangeAspect="1"/>
                </p:cNvGrpSpPr>
                <p:nvPr/>
              </p:nvGrpSpPr>
              <p:grpSpPr bwMode="auto">
                <a:xfrm>
                  <a:off x="5072120" y="2493461"/>
                  <a:ext cx="560502" cy="560498"/>
                  <a:chOff x="1260" y="2"/>
                  <a:chExt cx="3238" cy="3238"/>
                </a:xfrm>
                <a:solidFill>
                  <a:schemeClr val="accent4"/>
                </a:solidFill>
              </p:grpSpPr>
              <p:sp>
                <p:nvSpPr>
                  <p:cNvPr id="58" name="Freeform 12">
                    <a:extLst>
                      <a:ext uri="{FF2B5EF4-FFF2-40B4-BE49-F238E27FC236}">
                        <a16:creationId xmlns:a16="http://schemas.microsoft.com/office/drawing/2014/main" id="{6AED2F40-8C0A-44DD-BA1F-BB10AD4E7079}"/>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1" name="Freeform 13">
                    <a:extLst>
                      <a:ext uri="{FF2B5EF4-FFF2-40B4-BE49-F238E27FC236}">
                        <a16:creationId xmlns:a16="http://schemas.microsoft.com/office/drawing/2014/main" id="{6AAA41B6-AC61-4DFC-B496-6CBEFF3BEFA6}"/>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2" name="Freeform 16">
                    <a:extLst>
                      <a:ext uri="{FF2B5EF4-FFF2-40B4-BE49-F238E27FC236}">
                        <a16:creationId xmlns:a16="http://schemas.microsoft.com/office/drawing/2014/main" id="{2FA61DB1-EE12-4C63-8B96-738E2ED24BE6}"/>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3" name="Freeform 17">
                    <a:extLst>
                      <a:ext uri="{FF2B5EF4-FFF2-40B4-BE49-F238E27FC236}">
                        <a16:creationId xmlns:a16="http://schemas.microsoft.com/office/drawing/2014/main" id="{82E478D9-49CC-4E49-9E03-9025B6875992}"/>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55" name="Group 54">
                  <a:extLst>
                    <a:ext uri="{FF2B5EF4-FFF2-40B4-BE49-F238E27FC236}">
                      <a16:creationId xmlns:a16="http://schemas.microsoft.com/office/drawing/2014/main" id="{9F77D5AC-EE9C-432F-A823-0AAA3A500FE0}"/>
                    </a:ext>
                  </a:extLst>
                </p:cNvPr>
                <p:cNvGrpSpPr/>
                <p:nvPr/>
              </p:nvGrpSpPr>
              <p:grpSpPr>
                <a:xfrm>
                  <a:off x="5234427" y="2655766"/>
                  <a:ext cx="235888" cy="235888"/>
                  <a:chOff x="1485802" y="3323764"/>
                  <a:chExt cx="177226" cy="177226"/>
                </a:xfrm>
              </p:grpSpPr>
              <p:sp>
                <p:nvSpPr>
                  <p:cNvPr id="56" name="Freeform 310">
                    <a:extLst>
                      <a:ext uri="{FF2B5EF4-FFF2-40B4-BE49-F238E27FC236}">
                        <a16:creationId xmlns:a16="http://schemas.microsoft.com/office/drawing/2014/main" id="{65ED9E8D-933A-4271-9152-B829EE8CFD3E}"/>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57" name="Freeform 311">
                    <a:extLst>
                      <a:ext uri="{FF2B5EF4-FFF2-40B4-BE49-F238E27FC236}">
                        <a16:creationId xmlns:a16="http://schemas.microsoft.com/office/drawing/2014/main" id="{9813EFD7-69AF-4730-9C6A-413FD5465422}"/>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45" name="Rectangle 44">
              <a:extLst>
                <a:ext uri="{FF2B5EF4-FFF2-40B4-BE49-F238E27FC236}">
                  <a16:creationId xmlns:a16="http://schemas.microsoft.com/office/drawing/2014/main" id="{C10F3AA5-638A-46CD-9B04-80C9CE6639CD}"/>
                </a:ext>
              </a:extLst>
            </p:cNvPr>
            <p:cNvSpPr/>
            <p:nvPr/>
          </p:nvSpPr>
          <p:spPr>
            <a:xfrm>
              <a:off x="1058399" y="1478888"/>
              <a:ext cx="5473465" cy="10058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CTA information </a:t>
              </a:r>
              <a:r>
                <a:rPr lang="en-US" sz="1400" dirty="0">
                  <a:solidFill>
                    <a:schemeClr val="accent2"/>
                  </a:solidFill>
                </a:rPr>
                <a:t>shall</a:t>
              </a:r>
              <a:r>
                <a:rPr lang="en-US" sz="1400" dirty="0">
                  <a:solidFill>
                    <a:schemeClr val="tx2"/>
                  </a:solidFill>
                </a:rPr>
                <a:t> be accessible for inspection or disclosure to officers and employees of the US Department of the Treasury whose official duties the Treasury Secretary determines require such inspection or disclosure.</a:t>
              </a:r>
            </a:p>
          </p:txBody>
        </p:sp>
        <p:sp>
          <p:nvSpPr>
            <p:cNvPr id="47" name="Rectangle 46">
              <a:extLst>
                <a:ext uri="{FF2B5EF4-FFF2-40B4-BE49-F238E27FC236}">
                  <a16:creationId xmlns:a16="http://schemas.microsoft.com/office/drawing/2014/main" id="{FBD1DDBB-FE96-4F00-92A6-CFD6C33AB14A}"/>
                </a:ext>
              </a:extLst>
            </p:cNvPr>
            <p:cNvSpPr/>
            <p:nvPr/>
          </p:nvSpPr>
          <p:spPr>
            <a:xfrm>
              <a:off x="6467856" y="1478888"/>
              <a:ext cx="64008" cy="10058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51" name="Freeform 261">
              <a:extLst>
                <a:ext uri="{FF2B5EF4-FFF2-40B4-BE49-F238E27FC236}">
                  <a16:creationId xmlns:a16="http://schemas.microsoft.com/office/drawing/2014/main" id="{C5E300E1-E663-4AB5-9841-E0A5E5B0AFD6}"/>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65" name="Group 64">
            <a:extLst>
              <a:ext uri="{FF2B5EF4-FFF2-40B4-BE49-F238E27FC236}">
                <a16:creationId xmlns:a16="http://schemas.microsoft.com/office/drawing/2014/main" id="{22AD080E-361D-4A81-80F5-B7FB0EFD7581}"/>
              </a:ext>
            </a:extLst>
          </p:cNvPr>
          <p:cNvGrpSpPr/>
          <p:nvPr/>
        </p:nvGrpSpPr>
        <p:grpSpPr>
          <a:xfrm>
            <a:off x="304800" y="2672688"/>
            <a:ext cx="6227064" cy="548640"/>
            <a:chOff x="304800" y="1478888"/>
            <a:chExt cx="6227064" cy="548640"/>
          </a:xfrm>
        </p:grpSpPr>
        <p:grpSp>
          <p:nvGrpSpPr>
            <p:cNvPr id="72" name="Group 71">
              <a:extLst>
                <a:ext uri="{FF2B5EF4-FFF2-40B4-BE49-F238E27FC236}">
                  <a16:creationId xmlns:a16="http://schemas.microsoft.com/office/drawing/2014/main" id="{9E4B9512-215B-471E-B4C7-35A92D7D9E9A}"/>
                </a:ext>
              </a:extLst>
            </p:cNvPr>
            <p:cNvGrpSpPr>
              <a:grpSpLocks noChangeAspect="1"/>
            </p:cNvGrpSpPr>
            <p:nvPr/>
          </p:nvGrpSpPr>
          <p:grpSpPr>
            <a:xfrm>
              <a:off x="304800" y="1478888"/>
              <a:ext cx="548640" cy="548640"/>
              <a:chOff x="262091" y="8050"/>
              <a:chExt cx="531618" cy="531618"/>
            </a:xfrm>
          </p:grpSpPr>
          <p:sp>
            <p:nvSpPr>
              <p:cNvPr id="76" name="Oval 75">
                <a:extLst>
                  <a:ext uri="{FF2B5EF4-FFF2-40B4-BE49-F238E27FC236}">
                    <a16:creationId xmlns:a16="http://schemas.microsoft.com/office/drawing/2014/main" id="{8D7240F8-70B6-4C61-BD40-CCB944E66827}"/>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77" name="Group 76">
                <a:extLst>
                  <a:ext uri="{FF2B5EF4-FFF2-40B4-BE49-F238E27FC236}">
                    <a16:creationId xmlns:a16="http://schemas.microsoft.com/office/drawing/2014/main" id="{C1222DFD-2157-4F28-AD8C-8D32B1D61478}"/>
                  </a:ext>
                </a:extLst>
              </p:cNvPr>
              <p:cNvGrpSpPr>
                <a:grpSpLocks noChangeAspect="1"/>
              </p:cNvGrpSpPr>
              <p:nvPr/>
            </p:nvGrpSpPr>
            <p:grpSpPr>
              <a:xfrm>
                <a:off x="313015" y="58975"/>
                <a:ext cx="429770" cy="429768"/>
                <a:chOff x="5072120" y="2493461"/>
                <a:chExt cx="560502" cy="560498"/>
              </a:xfrm>
            </p:grpSpPr>
            <p:grpSp>
              <p:nvGrpSpPr>
                <p:cNvPr id="78" name="Group 77">
                  <a:extLst>
                    <a:ext uri="{FF2B5EF4-FFF2-40B4-BE49-F238E27FC236}">
                      <a16:creationId xmlns:a16="http://schemas.microsoft.com/office/drawing/2014/main" id="{0F66EE4D-6DDC-47F2-94F7-0F4E03F49047}"/>
                    </a:ext>
                  </a:extLst>
                </p:cNvPr>
                <p:cNvGrpSpPr>
                  <a:grpSpLocks noChangeAspect="1"/>
                </p:cNvGrpSpPr>
                <p:nvPr/>
              </p:nvGrpSpPr>
              <p:grpSpPr bwMode="auto">
                <a:xfrm>
                  <a:off x="5072120" y="2493461"/>
                  <a:ext cx="560502" cy="560498"/>
                  <a:chOff x="1260" y="2"/>
                  <a:chExt cx="3238" cy="3238"/>
                </a:xfrm>
                <a:solidFill>
                  <a:schemeClr val="accent4"/>
                </a:solidFill>
              </p:grpSpPr>
              <p:sp>
                <p:nvSpPr>
                  <p:cNvPr id="82" name="Freeform 12">
                    <a:extLst>
                      <a:ext uri="{FF2B5EF4-FFF2-40B4-BE49-F238E27FC236}">
                        <a16:creationId xmlns:a16="http://schemas.microsoft.com/office/drawing/2014/main" id="{1AF4AA7E-3FE6-4136-B0F8-1C2C80F230CB}"/>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3" name="Freeform 13">
                    <a:extLst>
                      <a:ext uri="{FF2B5EF4-FFF2-40B4-BE49-F238E27FC236}">
                        <a16:creationId xmlns:a16="http://schemas.microsoft.com/office/drawing/2014/main" id="{A79C68C9-A96C-4E72-A0F0-EE5BF4BBADDE}"/>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4" name="Freeform 16">
                    <a:extLst>
                      <a:ext uri="{FF2B5EF4-FFF2-40B4-BE49-F238E27FC236}">
                        <a16:creationId xmlns:a16="http://schemas.microsoft.com/office/drawing/2014/main" id="{E22907B8-2F96-457F-A3A6-F891472351D4}"/>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5" name="Freeform 17">
                    <a:extLst>
                      <a:ext uri="{FF2B5EF4-FFF2-40B4-BE49-F238E27FC236}">
                        <a16:creationId xmlns:a16="http://schemas.microsoft.com/office/drawing/2014/main" id="{87A8ED48-ABE9-4FBC-B533-39208EAAB12E}"/>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79" name="Group 78">
                  <a:extLst>
                    <a:ext uri="{FF2B5EF4-FFF2-40B4-BE49-F238E27FC236}">
                      <a16:creationId xmlns:a16="http://schemas.microsoft.com/office/drawing/2014/main" id="{B5B0DD8A-D3D9-4DEF-89A2-C32981917582}"/>
                    </a:ext>
                  </a:extLst>
                </p:cNvPr>
                <p:cNvGrpSpPr/>
                <p:nvPr/>
              </p:nvGrpSpPr>
              <p:grpSpPr>
                <a:xfrm>
                  <a:off x="5234427" y="2655766"/>
                  <a:ext cx="235888" cy="235888"/>
                  <a:chOff x="1485802" y="3323764"/>
                  <a:chExt cx="177226" cy="177226"/>
                </a:xfrm>
              </p:grpSpPr>
              <p:sp>
                <p:nvSpPr>
                  <p:cNvPr id="80" name="Freeform 310">
                    <a:extLst>
                      <a:ext uri="{FF2B5EF4-FFF2-40B4-BE49-F238E27FC236}">
                        <a16:creationId xmlns:a16="http://schemas.microsoft.com/office/drawing/2014/main" id="{2FD513B6-C2B3-4993-9D71-7EB3881B0416}"/>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81" name="Freeform 311">
                    <a:extLst>
                      <a:ext uri="{FF2B5EF4-FFF2-40B4-BE49-F238E27FC236}">
                        <a16:creationId xmlns:a16="http://schemas.microsoft.com/office/drawing/2014/main" id="{6DA05A1F-6A03-4D1C-BBC0-00305C264E07}"/>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73" name="Rectangle 72">
              <a:extLst>
                <a:ext uri="{FF2B5EF4-FFF2-40B4-BE49-F238E27FC236}">
                  <a16:creationId xmlns:a16="http://schemas.microsoft.com/office/drawing/2014/main" id="{EC442DEF-2267-47CC-9DB0-D18C1FDD565B}"/>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Officers and employees of the Department of the Treasury </a:t>
              </a:r>
              <a:r>
                <a:rPr lang="en-US" sz="1400" dirty="0">
                  <a:solidFill>
                    <a:schemeClr val="accent2"/>
                  </a:solidFill>
                </a:rPr>
                <a:t>may</a:t>
              </a:r>
              <a:r>
                <a:rPr lang="en-US" sz="1400" dirty="0">
                  <a:solidFill>
                    <a:schemeClr val="tx2"/>
                  </a:solidFill>
                </a:rPr>
                <a:t> obtain CTA information for tax administration.</a:t>
              </a:r>
            </a:p>
          </p:txBody>
        </p:sp>
        <p:sp>
          <p:nvSpPr>
            <p:cNvPr id="74" name="Rectangle 73">
              <a:extLst>
                <a:ext uri="{FF2B5EF4-FFF2-40B4-BE49-F238E27FC236}">
                  <a16:creationId xmlns:a16="http://schemas.microsoft.com/office/drawing/2014/main" id="{ECBABA02-F32A-4B22-9EB4-7F845914D965}"/>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75" name="Freeform 261">
              <a:extLst>
                <a:ext uri="{FF2B5EF4-FFF2-40B4-BE49-F238E27FC236}">
                  <a16:creationId xmlns:a16="http://schemas.microsoft.com/office/drawing/2014/main" id="{4A08632D-0D2F-4F28-AFD7-0B2D3E2AD976}"/>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64" name="Text Placeholder 1"/>
          <p:cNvSpPr>
            <a:spLocks noGrp="1"/>
          </p:cNvSpPr>
          <p:nvPr>
            <p:ph type="body" sz="quarter" idx="13"/>
          </p:nvPr>
        </p:nvSpPr>
        <p:spPr>
          <a:xfrm>
            <a:off x="357355" y="329272"/>
            <a:ext cx="8839200" cy="514350"/>
          </a:xfrm>
        </p:spPr>
        <p:txBody>
          <a:bodyPr/>
          <a:lstStyle/>
          <a:p>
            <a:r>
              <a:rPr lang="en-GB" sz="2400" dirty="0"/>
              <a:t>XIII.  Access to </a:t>
            </a:r>
            <a:r>
              <a:rPr lang="en-GB" sz="2400" dirty="0" err="1"/>
              <a:t>BOI</a:t>
            </a:r>
            <a:r>
              <a:rPr lang="en-GB" sz="2400" dirty="0"/>
              <a:t> by Institutions and Governments</a:t>
            </a:r>
            <a:endParaRPr lang="en-US" dirty="0"/>
          </a:p>
        </p:txBody>
      </p:sp>
    </p:spTree>
    <p:extLst>
      <p:ext uri="{BB962C8B-B14F-4D97-AF65-F5344CB8AC3E}">
        <p14:creationId xmlns:p14="http://schemas.microsoft.com/office/powerpoint/2010/main" val="2537697990"/>
      </p:ext>
    </p:extLst>
  </p:cSld>
  <p:clrMapOvr>
    <a:masterClrMapping/>
  </p:clrMapOvr>
  <p:transition spd="med" advClick="0" advTm="7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5790" y="1005902"/>
            <a:ext cx="8037512" cy="453600"/>
          </a:xfrm>
        </p:spPr>
        <p:txBody>
          <a:bodyPr>
            <a:normAutofit/>
          </a:bodyPr>
          <a:lstStyle/>
          <a:p>
            <a:r>
              <a:rPr lang="en-US" sz="2000" dirty="0"/>
              <a:t>Use of BOI Obtained Under CTA</a:t>
            </a:r>
            <a:endParaRPr lang="en-GB" sz="2000" dirty="0"/>
          </a:p>
        </p:txBody>
      </p:sp>
      <p:sp>
        <p:nvSpPr>
          <p:cNvPr id="3" name="Slide Number Placeholder 2"/>
          <p:cNvSpPr>
            <a:spLocks noGrp="1"/>
          </p:cNvSpPr>
          <p:nvPr>
            <p:ph type="sldNum" sz="quarter" idx="12"/>
          </p:nvPr>
        </p:nvSpPr>
        <p:spPr/>
        <p:txBody>
          <a:bodyPr/>
          <a:lstStyle/>
          <a:p>
            <a:fld id="{26237FA6-B01B-4AC4-B2C4-042E0C4FC130}" type="slidenum">
              <a:rPr lang="en-GB" smtClean="0"/>
              <a:pPr/>
              <a:t>28</a:t>
            </a:fld>
            <a:endParaRPr lang="en-GB" dirty="0"/>
          </a:p>
        </p:txBody>
      </p:sp>
      <p:grpSp>
        <p:nvGrpSpPr>
          <p:cNvPr id="56" name="Group 55">
            <a:extLst>
              <a:ext uri="{FF2B5EF4-FFF2-40B4-BE49-F238E27FC236}">
                <a16:creationId xmlns:a16="http://schemas.microsoft.com/office/drawing/2014/main" id="{679B8C56-81CE-4C4E-A238-C2B9D21D20D8}"/>
              </a:ext>
            </a:extLst>
          </p:cNvPr>
          <p:cNvGrpSpPr/>
          <p:nvPr/>
        </p:nvGrpSpPr>
        <p:grpSpPr>
          <a:xfrm>
            <a:off x="304800" y="2187187"/>
            <a:ext cx="6227064" cy="822960"/>
            <a:chOff x="304800" y="1478888"/>
            <a:chExt cx="6227064" cy="822960"/>
          </a:xfrm>
        </p:grpSpPr>
        <p:grpSp>
          <p:nvGrpSpPr>
            <p:cNvPr id="57" name="Group 56">
              <a:extLst>
                <a:ext uri="{FF2B5EF4-FFF2-40B4-BE49-F238E27FC236}">
                  <a16:creationId xmlns:a16="http://schemas.microsoft.com/office/drawing/2014/main" id="{E1B9E599-BE7F-4A58-88B2-EF89CE65AFAF}"/>
                </a:ext>
              </a:extLst>
            </p:cNvPr>
            <p:cNvGrpSpPr>
              <a:grpSpLocks noChangeAspect="1"/>
            </p:cNvGrpSpPr>
            <p:nvPr/>
          </p:nvGrpSpPr>
          <p:grpSpPr>
            <a:xfrm>
              <a:off x="304800" y="1478888"/>
              <a:ext cx="548640" cy="548640"/>
              <a:chOff x="262091" y="8050"/>
              <a:chExt cx="531618" cy="531618"/>
            </a:xfrm>
          </p:grpSpPr>
          <p:sp>
            <p:nvSpPr>
              <p:cNvPr id="63" name="Oval 62">
                <a:extLst>
                  <a:ext uri="{FF2B5EF4-FFF2-40B4-BE49-F238E27FC236}">
                    <a16:creationId xmlns:a16="http://schemas.microsoft.com/office/drawing/2014/main" id="{B81B1694-18D0-4841-92C3-B10E956EED47}"/>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65" name="Group 64">
                <a:extLst>
                  <a:ext uri="{FF2B5EF4-FFF2-40B4-BE49-F238E27FC236}">
                    <a16:creationId xmlns:a16="http://schemas.microsoft.com/office/drawing/2014/main" id="{96E06282-6D20-4CCA-9814-7C50F106A148}"/>
                  </a:ext>
                </a:extLst>
              </p:cNvPr>
              <p:cNvGrpSpPr>
                <a:grpSpLocks noChangeAspect="1"/>
              </p:cNvGrpSpPr>
              <p:nvPr/>
            </p:nvGrpSpPr>
            <p:grpSpPr>
              <a:xfrm>
                <a:off x="313015" y="58975"/>
                <a:ext cx="429770" cy="429768"/>
                <a:chOff x="5072120" y="2493461"/>
                <a:chExt cx="560502" cy="560498"/>
              </a:xfrm>
            </p:grpSpPr>
            <p:grpSp>
              <p:nvGrpSpPr>
                <p:cNvPr id="72" name="Group 71">
                  <a:extLst>
                    <a:ext uri="{FF2B5EF4-FFF2-40B4-BE49-F238E27FC236}">
                      <a16:creationId xmlns:a16="http://schemas.microsoft.com/office/drawing/2014/main" id="{17A7B65A-FB32-4F0A-A60C-40AF386BF558}"/>
                    </a:ext>
                  </a:extLst>
                </p:cNvPr>
                <p:cNvGrpSpPr>
                  <a:grpSpLocks noChangeAspect="1"/>
                </p:cNvGrpSpPr>
                <p:nvPr/>
              </p:nvGrpSpPr>
              <p:grpSpPr bwMode="auto">
                <a:xfrm>
                  <a:off x="5072120" y="2493461"/>
                  <a:ext cx="560502" cy="560498"/>
                  <a:chOff x="1260" y="2"/>
                  <a:chExt cx="3238" cy="3238"/>
                </a:xfrm>
                <a:solidFill>
                  <a:schemeClr val="accent4"/>
                </a:solidFill>
              </p:grpSpPr>
              <p:sp>
                <p:nvSpPr>
                  <p:cNvPr id="76" name="Freeform 12">
                    <a:extLst>
                      <a:ext uri="{FF2B5EF4-FFF2-40B4-BE49-F238E27FC236}">
                        <a16:creationId xmlns:a16="http://schemas.microsoft.com/office/drawing/2014/main" id="{2F1D6C92-288E-4670-BAF6-2751F62A65FD}"/>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7" name="Freeform 13">
                    <a:extLst>
                      <a:ext uri="{FF2B5EF4-FFF2-40B4-BE49-F238E27FC236}">
                        <a16:creationId xmlns:a16="http://schemas.microsoft.com/office/drawing/2014/main" id="{675F9817-2E66-4AC5-B898-5ACB0E4CBCC6}"/>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8" name="Freeform 16">
                    <a:extLst>
                      <a:ext uri="{FF2B5EF4-FFF2-40B4-BE49-F238E27FC236}">
                        <a16:creationId xmlns:a16="http://schemas.microsoft.com/office/drawing/2014/main" id="{C66CFE88-D02C-486E-B24F-71B2EE924A6A}"/>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9" name="Freeform 17">
                    <a:extLst>
                      <a:ext uri="{FF2B5EF4-FFF2-40B4-BE49-F238E27FC236}">
                        <a16:creationId xmlns:a16="http://schemas.microsoft.com/office/drawing/2014/main" id="{2D1BB558-9343-4739-B414-93B56F2D6523}"/>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73" name="Group 72">
                  <a:extLst>
                    <a:ext uri="{FF2B5EF4-FFF2-40B4-BE49-F238E27FC236}">
                      <a16:creationId xmlns:a16="http://schemas.microsoft.com/office/drawing/2014/main" id="{C69E8481-389D-4E4F-ACC6-E84FA239ACE1}"/>
                    </a:ext>
                  </a:extLst>
                </p:cNvPr>
                <p:cNvGrpSpPr/>
                <p:nvPr/>
              </p:nvGrpSpPr>
              <p:grpSpPr>
                <a:xfrm>
                  <a:off x="5234427" y="2655766"/>
                  <a:ext cx="235888" cy="235888"/>
                  <a:chOff x="1485802" y="3323764"/>
                  <a:chExt cx="177226" cy="177226"/>
                </a:xfrm>
              </p:grpSpPr>
              <p:sp>
                <p:nvSpPr>
                  <p:cNvPr id="74" name="Freeform 310">
                    <a:extLst>
                      <a:ext uri="{FF2B5EF4-FFF2-40B4-BE49-F238E27FC236}">
                        <a16:creationId xmlns:a16="http://schemas.microsoft.com/office/drawing/2014/main" id="{81C66689-470C-4271-9FD7-E75A3704A649}"/>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75" name="Freeform 311">
                    <a:extLst>
                      <a:ext uri="{FF2B5EF4-FFF2-40B4-BE49-F238E27FC236}">
                        <a16:creationId xmlns:a16="http://schemas.microsoft.com/office/drawing/2014/main" id="{B14CFAEB-9DD3-49C9-86D7-92EAA89482DA}"/>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58" name="Rectangle 57">
              <a:extLst>
                <a:ext uri="{FF2B5EF4-FFF2-40B4-BE49-F238E27FC236}">
                  <a16:creationId xmlns:a16="http://schemas.microsoft.com/office/drawing/2014/main" id="{3AFCDB55-A503-4011-851D-136D968368F7}"/>
                </a:ext>
              </a:extLst>
            </p:cNvPr>
            <p:cNvSpPr/>
            <p:nvPr/>
          </p:nvSpPr>
          <p:spPr>
            <a:xfrm>
              <a:off x="1058399" y="1478888"/>
              <a:ext cx="5473465" cy="82296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Officer, agent, contractor or employee of requesting organization may disclose such information to another officer, employee, contractor, or agent of the same requesting agency.</a:t>
              </a:r>
            </a:p>
          </p:txBody>
        </p:sp>
        <p:sp>
          <p:nvSpPr>
            <p:cNvPr id="61" name="Rectangle 60">
              <a:extLst>
                <a:ext uri="{FF2B5EF4-FFF2-40B4-BE49-F238E27FC236}">
                  <a16:creationId xmlns:a16="http://schemas.microsoft.com/office/drawing/2014/main" id="{E352BF29-DF69-41FC-93C6-020B717E1EA1}"/>
                </a:ext>
              </a:extLst>
            </p:cNvPr>
            <p:cNvSpPr/>
            <p:nvPr/>
          </p:nvSpPr>
          <p:spPr>
            <a:xfrm>
              <a:off x="6467856" y="1478888"/>
              <a:ext cx="64008" cy="82296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62" name="Freeform 261">
              <a:extLst>
                <a:ext uri="{FF2B5EF4-FFF2-40B4-BE49-F238E27FC236}">
                  <a16:creationId xmlns:a16="http://schemas.microsoft.com/office/drawing/2014/main" id="{76DF0F78-EA22-4450-BA4B-C56812D08607}"/>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80" name="Group 79">
            <a:extLst>
              <a:ext uri="{FF2B5EF4-FFF2-40B4-BE49-F238E27FC236}">
                <a16:creationId xmlns:a16="http://schemas.microsoft.com/office/drawing/2014/main" id="{CD0BD6EB-E79A-4ACF-8A0B-7FCC23E3652C}"/>
              </a:ext>
            </a:extLst>
          </p:cNvPr>
          <p:cNvGrpSpPr/>
          <p:nvPr/>
        </p:nvGrpSpPr>
        <p:grpSpPr>
          <a:xfrm>
            <a:off x="304800" y="1478888"/>
            <a:ext cx="6227064" cy="548640"/>
            <a:chOff x="304800" y="1478888"/>
            <a:chExt cx="6227064" cy="548640"/>
          </a:xfrm>
        </p:grpSpPr>
        <p:grpSp>
          <p:nvGrpSpPr>
            <p:cNvPr id="81" name="Group 80">
              <a:extLst>
                <a:ext uri="{FF2B5EF4-FFF2-40B4-BE49-F238E27FC236}">
                  <a16:creationId xmlns:a16="http://schemas.microsoft.com/office/drawing/2014/main" id="{BDEBC212-7F55-4FBD-8C0C-2BCAC352765A}"/>
                </a:ext>
              </a:extLst>
            </p:cNvPr>
            <p:cNvGrpSpPr>
              <a:grpSpLocks noChangeAspect="1"/>
            </p:cNvGrpSpPr>
            <p:nvPr/>
          </p:nvGrpSpPr>
          <p:grpSpPr>
            <a:xfrm>
              <a:off x="304800" y="1478888"/>
              <a:ext cx="548640" cy="548640"/>
              <a:chOff x="262091" y="8050"/>
              <a:chExt cx="531618" cy="531618"/>
            </a:xfrm>
          </p:grpSpPr>
          <p:sp>
            <p:nvSpPr>
              <p:cNvPr id="85" name="Oval 84">
                <a:extLst>
                  <a:ext uri="{FF2B5EF4-FFF2-40B4-BE49-F238E27FC236}">
                    <a16:creationId xmlns:a16="http://schemas.microsoft.com/office/drawing/2014/main" id="{4385889B-515D-4BB9-963D-2A8B8997217E}"/>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86" name="Group 85">
                <a:extLst>
                  <a:ext uri="{FF2B5EF4-FFF2-40B4-BE49-F238E27FC236}">
                    <a16:creationId xmlns:a16="http://schemas.microsoft.com/office/drawing/2014/main" id="{2C9B56C7-B1F8-46C6-9946-32DA0D056144}"/>
                  </a:ext>
                </a:extLst>
              </p:cNvPr>
              <p:cNvGrpSpPr>
                <a:grpSpLocks noChangeAspect="1"/>
              </p:cNvGrpSpPr>
              <p:nvPr/>
            </p:nvGrpSpPr>
            <p:grpSpPr>
              <a:xfrm>
                <a:off x="313015" y="58975"/>
                <a:ext cx="429770" cy="429768"/>
                <a:chOff x="5072120" y="2493461"/>
                <a:chExt cx="560502" cy="560498"/>
              </a:xfrm>
            </p:grpSpPr>
            <p:grpSp>
              <p:nvGrpSpPr>
                <p:cNvPr id="87" name="Group 86">
                  <a:extLst>
                    <a:ext uri="{FF2B5EF4-FFF2-40B4-BE49-F238E27FC236}">
                      <a16:creationId xmlns:a16="http://schemas.microsoft.com/office/drawing/2014/main" id="{6AFB351F-11EB-4E3F-B20D-46AC8D327F9B}"/>
                    </a:ext>
                  </a:extLst>
                </p:cNvPr>
                <p:cNvGrpSpPr>
                  <a:grpSpLocks noChangeAspect="1"/>
                </p:cNvGrpSpPr>
                <p:nvPr/>
              </p:nvGrpSpPr>
              <p:grpSpPr bwMode="auto">
                <a:xfrm>
                  <a:off x="5072120" y="2493461"/>
                  <a:ext cx="560502" cy="560498"/>
                  <a:chOff x="1260" y="2"/>
                  <a:chExt cx="3238" cy="3238"/>
                </a:xfrm>
                <a:solidFill>
                  <a:schemeClr val="accent4"/>
                </a:solidFill>
              </p:grpSpPr>
              <p:sp>
                <p:nvSpPr>
                  <p:cNvPr id="91" name="Freeform 12">
                    <a:extLst>
                      <a:ext uri="{FF2B5EF4-FFF2-40B4-BE49-F238E27FC236}">
                        <a16:creationId xmlns:a16="http://schemas.microsoft.com/office/drawing/2014/main" id="{75F8CCC5-A42D-43D7-AFFF-8B97504A58D7}"/>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2" name="Freeform 13">
                    <a:extLst>
                      <a:ext uri="{FF2B5EF4-FFF2-40B4-BE49-F238E27FC236}">
                        <a16:creationId xmlns:a16="http://schemas.microsoft.com/office/drawing/2014/main" id="{F69A20EB-EE1D-4D9D-B13E-4C56C2A49062}"/>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3" name="Freeform 16">
                    <a:extLst>
                      <a:ext uri="{FF2B5EF4-FFF2-40B4-BE49-F238E27FC236}">
                        <a16:creationId xmlns:a16="http://schemas.microsoft.com/office/drawing/2014/main" id="{A1536663-4ABB-4665-9D89-1B8DE2530815}"/>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4" name="Freeform 17">
                    <a:extLst>
                      <a:ext uri="{FF2B5EF4-FFF2-40B4-BE49-F238E27FC236}">
                        <a16:creationId xmlns:a16="http://schemas.microsoft.com/office/drawing/2014/main" id="{6A99138B-9137-4C0B-B12D-5C6F4EAF0005}"/>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88" name="Group 87">
                  <a:extLst>
                    <a:ext uri="{FF2B5EF4-FFF2-40B4-BE49-F238E27FC236}">
                      <a16:creationId xmlns:a16="http://schemas.microsoft.com/office/drawing/2014/main" id="{6A0732BD-91F9-419D-A954-3E26A50FF967}"/>
                    </a:ext>
                  </a:extLst>
                </p:cNvPr>
                <p:cNvGrpSpPr/>
                <p:nvPr/>
              </p:nvGrpSpPr>
              <p:grpSpPr>
                <a:xfrm>
                  <a:off x="5234427" y="2655766"/>
                  <a:ext cx="235888" cy="235888"/>
                  <a:chOff x="1485802" y="3323764"/>
                  <a:chExt cx="177226" cy="177226"/>
                </a:xfrm>
              </p:grpSpPr>
              <p:sp>
                <p:nvSpPr>
                  <p:cNvPr id="89" name="Freeform 310">
                    <a:extLst>
                      <a:ext uri="{FF2B5EF4-FFF2-40B4-BE49-F238E27FC236}">
                        <a16:creationId xmlns:a16="http://schemas.microsoft.com/office/drawing/2014/main" id="{0000E542-71B4-40EC-940E-22FF24E65D1B}"/>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90" name="Freeform 311">
                    <a:extLst>
                      <a:ext uri="{FF2B5EF4-FFF2-40B4-BE49-F238E27FC236}">
                        <a16:creationId xmlns:a16="http://schemas.microsoft.com/office/drawing/2014/main" id="{7532B772-9329-4480-8F9B-B7DDF13CCFCF}"/>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82" name="Rectangle 81">
              <a:extLst>
                <a:ext uri="{FF2B5EF4-FFF2-40B4-BE49-F238E27FC236}">
                  <a16:creationId xmlns:a16="http://schemas.microsoft.com/office/drawing/2014/main" id="{93D4EBF6-3AF6-4DFD-BC17-99425A3DE928}"/>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BOI only be used for purpose for which it was provided.</a:t>
              </a:r>
            </a:p>
          </p:txBody>
        </p:sp>
        <p:sp>
          <p:nvSpPr>
            <p:cNvPr id="83" name="Rectangle 82">
              <a:extLst>
                <a:ext uri="{FF2B5EF4-FFF2-40B4-BE49-F238E27FC236}">
                  <a16:creationId xmlns:a16="http://schemas.microsoft.com/office/drawing/2014/main" id="{0087916A-F10D-4079-B2FB-5761813CD863}"/>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84" name="Freeform 261">
              <a:extLst>
                <a:ext uri="{FF2B5EF4-FFF2-40B4-BE49-F238E27FC236}">
                  <a16:creationId xmlns:a16="http://schemas.microsoft.com/office/drawing/2014/main" id="{B1E92EF5-64F4-48E0-8357-53C53ADB7835}"/>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95" name="Group 94">
            <a:extLst>
              <a:ext uri="{FF2B5EF4-FFF2-40B4-BE49-F238E27FC236}">
                <a16:creationId xmlns:a16="http://schemas.microsoft.com/office/drawing/2014/main" id="{25DD94AF-3E30-4C87-880B-09725DB4B896}"/>
              </a:ext>
            </a:extLst>
          </p:cNvPr>
          <p:cNvGrpSpPr/>
          <p:nvPr/>
        </p:nvGrpSpPr>
        <p:grpSpPr>
          <a:xfrm>
            <a:off x="304800" y="3169805"/>
            <a:ext cx="6227064" cy="822960"/>
            <a:chOff x="304800" y="1478888"/>
            <a:chExt cx="6227064" cy="822960"/>
          </a:xfrm>
        </p:grpSpPr>
        <p:grpSp>
          <p:nvGrpSpPr>
            <p:cNvPr id="96" name="Group 95">
              <a:extLst>
                <a:ext uri="{FF2B5EF4-FFF2-40B4-BE49-F238E27FC236}">
                  <a16:creationId xmlns:a16="http://schemas.microsoft.com/office/drawing/2014/main" id="{5B85A365-3354-48A1-9A43-FDF717851A6A}"/>
                </a:ext>
              </a:extLst>
            </p:cNvPr>
            <p:cNvGrpSpPr>
              <a:grpSpLocks noChangeAspect="1"/>
            </p:cNvGrpSpPr>
            <p:nvPr/>
          </p:nvGrpSpPr>
          <p:grpSpPr>
            <a:xfrm>
              <a:off x="304800" y="1478888"/>
              <a:ext cx="548640" cy="548640"/>
              <a:chOff x="262091" y="8050"/>
              <a:chExt cx="531618" cy="531618"/>
            </a:xfrm>
          </p:grpSpPr>
          <p:sp>
            <p:nvSpPr>
              <p:cNvPr id="100" name="Oval 99">
                <a:extLst>
                  <a:ext uri="{FF2B5EF4-FFF2-40B4-BE49-F238E27FC236}">
                    <a16:creationId xmlns:a16="http://schemas.microsoft.com/office/drawing/2014/main" id="{10694CD3-688F-4D35-8B1B-7D1B89A8A037}"/>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101" name="Group 100">
                <a:extLst>
                  <a:ext uri="{FF2B5EF4-FFF2-40B4-BE49-F238E27FC236}">
                    <a16:creationId xmlns:a16="http://schemas.microsoft.com/office/drawing/2014/main" id="{62D13589-352A-45EC-833E-EB22622ABB3F}"/>
                  </a:ext>
                </a:extLst>
              </p:cNvPr>
              <p:cNvGrpSpPr>
                <a:grpSpLocks noChangeAspect="1"/>
              </p:cNvGrpSpPr>
              <p:nvPr/>
            </p:nvGrpSpPr>
            <p:grpSpPr>
              <a:xfrm>
                <a:off x="313015" y="58975"/>
                <a:ext cx="429770" cy="429768"/>
                <a:chOff x="5072120" y="2493461"/>
                <a:chExt cx="560502" cy="560498"/>
              </a:xfrm>
            </p:grpSpPr>
            <p:grpSp>
              <p:nvGrpSpPr>
                <p:cNvPr id="102" name="Group 101">
                  <a:extLst>
                    <a:ext uri="{FF2B5EF4-FFF2-40B4-BE49-F238E27FC236}">
                      <a16:creationId xmlns:a16="http://schemas.microsoft.com/office/drawing/2014/main" id="{8705F1A5-024E-4522-BB34-95DDA7ECDE38}"/>
                    </a:ext>
                  </a:extLst>
                </p:cNvPr>
                <p:cNvGrpSpPr>
                  <a:grpSpLocks noChangeAspect="1"/>
                </p:cNvGrpSpPr>
                <p:nvPr/>
              </p:nvGrpSpPr>
              <p:grpSpPr bwMode="auto">
                <a:xfrm>
                  <a:off x="5072120" y="2493461"/>
                  <a:ext cx="560502" cy="560498"/>
                  <a:chOff x="1260" y="2"/>
                  <a:chExt cx="3238" cy="3238"/>
                </a:xfrm>
                <a:solidFill>
                  <a:schemeClr val="accent4"/>
                </a:solidFill>
              </p:grpSpPr>
              <p:sp>
                <p:nvSpPr>
                  <p:cNvPr id="106" name="Freeform 12">
                    <a:extLst>
                      <a:ext uri="{FF2B5EF4-FFF2-40B4-BE49-F238E27FC236}">
                        <a16:creationId xmlns:a16="http://schemas.microsoft.com/office/drawing/2014/main" id="{CFA7E2A4-5D4F-4112-84A9-33B05A5DEE40}"/>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07" name="Freeform 13">
                    <a:extLst>
                      <a:ext uri="{FF2B5EF4-FFF2-40B4-BE49-F238E27FC236}">
                        <a16:creationId xmlns:a16="http://schemas.microsoft.com/office/drawing/2014/main" id="{E17B16E9-EE68-4BE9-B034-E8CE0E761468}"/>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08" name="Freeform 16">
                    <a:extLst>
                      <a:ext uri="{FF2B5EF4-FFF2-40B4-BE49-F238E27FC236}">
                        <a16:creationId xmlns:a16="http://schemas.microsoft.com/office/drawing/2014/main" id="{CDAE6358-4AFA-49D7-8A9C-A5A2DCF19724}"/>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09" name="Freeform 17">
                    <a:extLst>
                      <a:ext uri="{FF2B5EF4-FFF2-40B4-BE49-F238E27FC236}">
                        <a16:creationId xmlns:a16="http://schemas.microsoft.com/office/drawing/2014/main" id="{5FBC8E50-4B99-4A22-93A3-74B609BE2352}"/>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103" name="Group 102">
                  <a:extLst>
                    <a:ext uri="{FF2B5EF4-FFF2-40B4-BE49-F238E27FC236}">
                      <a16:creationId xmlns:a16="http://schemas.microsoft.com/office/drawing/2014/main" id="{FA5960C7-683C-4A0C-963D-A094FCCD2A6E}"/>
                    </a:ext>
                  </a:extLst>
                </p:cNvPr>
                <p:cNvGrpSpPr/>
                <p:nvPr/>
              </p:nvGrpSpPr>
              <p:grpSpPr>
                <a:xfrm>
                  <a:off x="5234427" y="2655766"/>
                  <a:ext cx="235888" cy="235888"/>
                  <a:chOff x="1485802" y="3323764"/>
                  <a:chExt cx="177226" cy="177226"/>
                </a:xfrm>
              </p:grpSpPr>
              <p:sp>
                <p:nvSpPr>
                  <p:cNvPr id="104" name="Freeform 310">
                    <a:extLst>
                      <a:ext uri="{FF2B5EF4-FFF2-40B4-BE49-F238E27FC236}">
                        <a16:creationId xmlns:a16="http://schemas.microsoft.com/office/drawing/2014/main" id="{780EEB51-92E5-4631-9221-B5C89338CB86}"/>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105" name="Freeform 311">
                    <a:extLst>
                      <a:ext uri="{FF2B5EF4-FFF2-40B4-BE49-F238E27FC236}">
                        <a16:creationId xmlns:a16="http://schemas.microsoft.com/office/drawing/2014/main" id="{30C71C4C-6DCA-498B-A86B-73ED556F28A5}"/>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97" name="Rectangle 96">
              <a:extLst>
                <a:ext uri="{FF2B5EF4-FFF2-40B4-BE49-F238E27FC236}">
                  <a16:creationId xmlns:a16="http://schemas.microsoft.com/office/drawing/2014/main" id="{01612B44-350D-4B05-A990-AA16F5FF3702}"/>
                </a:ext>
              </a:extLst>
            </p:cNvPr>
            <p:cNvSpPr/>
            <p:nvPr/>
          </p:nvSpPr>
          <p:spPr>
            <a:xfrm>
              <a:off x="1058399" y="1478888"/>
              <a:ext cx="5473465" cy="82296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Any director, officer, employee, contractor, or agent of a financial institution that receives CTA information may disclose such information to the financial institution's Federal regulator.</a:t>
              </a:r>
            </a:p>
          </p:txBody>
        </p:sp>
        <p:sp>
          <p:nvSpPr>
            <p:cNvPr id="98" name="Rectangle 97">
              <a:extLst>
                <a:ext uri="{FF2B5EF4-FFF2-40B4-BE49-F238E27FC236}">
                  <a16:creationId xmlns:a16="http://schemas.microsoft.com/office/drawing/2014/main" id="{B548C622-6C88-43C3-8DCB-33DFAE254FD2}"/>
                </a:ext>
              </a:extLst>
            </p:cNvPr>
            <p:cNvSpPr/>
            <p:nvPr/>
          </p:nvSpPr>
          <p:spPr>
            <a:xfrm>
              <a:off x="6467856" y="1478888"/>
              <a:ext cx="64008" cy="82296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99" name="Freeform 261">
              <a:extLst>
                <a:ext uri="{FF2B5EF4-FFF2-40B4-BE49-F238E27FC236}">
                  <a16:creationId xmlns:a16="http://schemas.microsoft.com/office/drawing/2014/main" id="{401156AD-5C35-49C8-9242-F39F2F2509C2}"/>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66" name="Text Placeholder 1"/>
          <p:cNvSpPr txBox="1">
            <a:spLocks/>
          </p:cNvSpPr>
          <p:nvPr/>
        </p:nvSpPr>
        <p:spPr>
          <a:xfrm>
            <a:off x="357355" y="329272"/>
            <a:ext cx="8839200" cy="514350"/>
          </a:xfrm>
          <a:prstGeom prst="rect">
            <a:avLst/>
          </a:prstGeom>
        </p:spPr>
        <p:txBody>
          <a:bodyPr/>
          <a:lstStyle>
            <a:lvl1pPr marL="0" indent="0" algn="l" defTabSz="914400" rtl="0" eaLnBrk="1" latinLnBrk="0" hangingPunct="1">
              <a:lnSpc>
                <a:spcPct val="100000"/>
              </a:lnSpc>
              <a:spcBef>
                <a:spcPts val="0"/>
              </a:spcBef>
              <a:spcAft>
                <a:spcPts val="900"/>
              </a:spcAft>
              <a:buClr>
                <a:schemeClr val="tx1"/>
              </a:buClr>
              <a:buFont typeface="Arial"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1800" b="0" kern="1200">
                <a:solidFill>
                  <a:schemeClr val="tx2"/>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400" b="0" kern="1200" baseline="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1600" kern="1200">
                <a:solidFill>
                  <a:schemeClr val="accent1"/>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1600" kern="1200">
                <a:solidFill>
                  <a:schemeClr val="tx1"/>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1600" kern="1200">
                <a:solidFill>
                  <a:schemeClr val="tx1"/>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400" kern="1200" baseline="0">
                <a:solidFill>
                  <a:schemeClr val="tx1"/>
                </a:solidFill>
                <a:latin typeface="+mn-lt"/>
                <a:ea typeface="+mn-ea"/>
                <a:cs typeface="+mn-cs"/>
              </a:defRPr>
            </a:lvl9pPr>
          </a:lstStyle>
          <a:p>
            <a:r>
              <a:rPr lang="en-GB" sz="2400" b="1" dirty="0"/>
              <a:t>XIII.  Access to </a:t>
            </a:r>
            <a:r>
              <a:rPr lang="en-GB" sz="2400" b="1" dirty="0" err="1"/>
              <a:t>BOI</a:t>
            </a:r>
            <a:r>
              <a:rPr lang="en-GB" sz="2400" b="1" dirty="0"/>
              <a:t> by Institutions and Governments</a:t>
            </a:r>
            <a:endParaRPr lang="en-US" b="1" dirty="0"/>
          </a:p>
        </p:txBody>
      </p:sp>
    </p:spTree>
    <p:extLst>
      <p:ext uri="{BB962C8B-B14F-4D97-AF65-F5344CB8AC3E}">
        <p14:creationId xmlns:p14="http://schemas.microsoft.com/office/powerpoint/2010/main" val="1473239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2582" y="987428"/>
            <a:ext cx="8037512" cy="3459162"/>
          </a:xfrm>
        </p:spPr>
        <p:txBody>
          <a:bodyPr/>
          <a:lstStyle/>
          <a:p>
            <a:r>
              <a:rPr lang="en-US" b="1" dirty="0"/>
              <a:t>Use of </a:t>
            </a:r>
            <a:r>
              <a:rPr lang="en-US" b="1" dirty="0" err="1"/>
              <a:t>BOI</a:t>
            </a:r>
            <a:r>
              <a:rPr lang="en-US" b="1" dirty="0"/>
              <a:t> Obtained Under CTA</a:t>
            </a:r>
          </a:p>
        </p:txBody>
      </p:sp>
      <p:sp>
        <p:nvSpPr>
          <p:cNvPr id="3" name="Slide Number Placeholder 2"/>
          <p:cNvSpPr>
            <a:spLocks noGrp="1"/>
          </p:cNvSpPr>
          <p:nvPr>
            <p:ph type="sldNum" sz="quarter" idx="12"/>
          </p:nvPr>
        </p:nvSpPr>
        <p:spPr/>
        <p:txBody>
          <a:bodyPr/>
          <a:lstStyle/>
          <a:p>
            <a:fld id="{26237FA6-B01B-4AC4-B2C4-042E0C4FC130}" type="slidenum">
              <a:rPr lang="en-GB" smtClean="0"/>
              <a:pPr/>
              <a:t>29</a:t>
            </a:fld>
            <a:endParaRPr lang="en-GB" dirty="0"/>
          </a:p>
        </p:txBody>
      </p:sp>
      <p:grpSp>
        <p:nvGrpSpPr>
          <p:cNvPr id="47" name="Group 46">
            <a:extLst>
              <a:ext uri="{FF2B5EF4-FFF2-40B4-BE49-F238E27FC236}">
                <a16:creationId xmlns:a16="http://schemas.microsoft.com/office/drawing/2014/main" id="{665A7F4F-1BE9-46D8-8924-E052E1052252}"/>
              </a:ext>
            </a:extLst>
          </p:cNvPr>
          <p:cNvGrpSpPr/>
          <p:nvPr/>
        </p:nvGrpSpPr>
        <p:grpSpPr>
          <a:xfrm>
            <a:off x="304800" y="1478888"/>
            <a:ext cx="6227064" cy="1371600"/>
            <a:chOff x="304800" y="1478888"/>
            <a:chExt cx="6227064" cy="1371600"/>
          </a:xfrm>
        </p:grpSpPr>
        <p:grpSp>
          <p:nvGrpSpPr>
            <p:cNvPr id="51" name="Group 50">
              <a:extLst>
                <a:ext uri="{FF2B5EF4-FFF2-40B4-BE49-F238E27FC236}">
                  <a16:creationId xmlns:a16="http://schemas.microsoft.com/office/drawing/2014/main" id="{CDDFB7B5-709A-44A8-B8B3-3BD8446983C6}"/>
                </a:ext>
              </a:extLst>
            </p:cNvPr>
            <p:cNvGrpSpPr>
              <a:grpSpLocks noChangeAspect="1"/>
            </p:cNvGrpSpPr>
            <p:nvPr/>
          </p:nvGrpSpPr>
          <p:grpSpPr>
            <a:xfrm>
              <a:off x="304800" y="1478888"/>
              <a:ext cx="548640" cy="548640"/>
              <a:chOff x="262091" y="8050"/>
              <a:chExt cx="531618" cy="531618"/>
            </a:xfrm>
          </p:grpSpPr>
          <p:sp>
            <p:nvSpPr>
              <p:cNvPr id="55" name="Oval 54">
                <a:extLst>
                  <a:ext uri="{FF2B5EF4-FFF2-40B4-BE49-F238E27FC236}">
                    <a16:creationId xmlns:a16="http://schemas.microsoft.com/office/drawing/2014/main" id="{6497C2A6-C1CB-4246-B244-85C0FAC8308A}"/>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56" name="Group 55">
                <a:extLst>
                  <a:ext uri="{FF2B5EF4-FFF2-40B4-BE49-F238E27FC236}">
                    <a16:creationId xmlns:a16="http://schemas.microsoft.com/office/drawing/2014/main" id="{741E7E1A-0B00-494A-8490-972756A7C07C}"/>
                  </a:ext>
                </a:extLst>
              </p:cNvPr>
              <p:cNvGrpSpPr>
                <a:grpSpLocks noChangeAspect="1"/>
              </p:cNvGrpSpPr>
              <p:nvPr/>
            </p:nvGrpSpPr>
            <p:grpSpPr>
              <a:xfrm>
                <a:off x="313015" y="58975"/>
                <a:ext cx="429770" cy="429768"/>
                <a:chOff x="5072120" y="2493461"/>
                <a:chExt cx="560502" cy="560498"/>
              </a:xfrm>
            </p:grpSpPr>
            <p:grpSp>
              <p:nvGrpSpPr>
                <p:cNvPr id="57" name="Group 56">
                  <a:extLst>
                    <a:ext uri="{FF2B5EF4-FFF2-40B4-BE49-F238E27FC236}">
                      <a16:creationId xmlns:a16="http://schemas.microsoft.com/office/drawing/2014/main" id="{9B03202D-1731-41E6-8FCA-8A230E710894}"/>
                    </a:ext>
                  </a:extLst>
                </p:cNvPr>
                <p:cNvGrpSpPr>
                  <a:grpSpLocks noChangeAspect="1"/>
                </p:cNvGrpSpPr>
                <p:nvPr/>
              </p:nvGrpSpPr>
              <p:grpSpPr bwMode="auto">
                <a:xfrm>
                  <a:off x="5072120" y="2493461"/>
                  <a:ext cx="560502" cy="560498"/>
                  <a:chOff x="1260" y="2"/>
                  <a:chExt cx="3238" cy="3238"/>
                </a:xfrm>
                <a:solidFill>
                  <a:schemeClr val="accent4"/>
                </a:solidFill>
              </p:grpSpPr>
              <p:sp>
                <p:nvSpPr>
                  <p:cNvPr id="63" name="Freeform 12">
                    <a:extLst>
                      <a:ext uri="{FF2B5EF4-FFF2-40B4-BE49-F238E27FC236}">
                        <a16:creationId xmlns:a16="http://schemas.microsoft.com/office/drawing/2014/main" id="{022A87A5-0664-4F57-8A31-0D658D81FBD3}"/>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5" name="Freeform 13">
                    <a:extLst>
                      <a:ext uri="{FF2B5EF4-FFF2-40B4-BE49-F238E27FC236}">
                        <a16:creationId xmlns:a16="http://schemas.microsoft.com/office/drawing/2014/main" id="{FE95DF4D-9D83-4693-8447-D241E1E70175}"/>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2" name="Freeform 16">
                    <a:extLst>
                      <a:ext uri="{FF2B5EF4-FFF2-40B4-BE49-F238E27FC236}">
                        <a16:creationId xmlns:a16="http://schemas.microsoft.com/office/drawing/2014/main" id="{7BE122A0-FC25-4A50-BD10-2F5DE41E1F70}"/>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3" name="Freeform 17">
                    <a:extLst>
                      <a:ext uri="{FF2B5EF4-FFF2-40B4-BE49-F238E27FC236}">
                        <a16:creationId xmlns:a16="http://schemas.microsoft.com/office/drawing/2014/main" id="{3E00F9EC-CCC2-42B0-8A4C-F92B8058886B}"/>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58" name="Group 57">
                  <a:extLst>
                    <a:ext uri="{FF2B5EF4-FFF2-40B4-BE49-F238E27FC236}">
                      <a16:creationId xmlns:a16="http://schemas.microsoft.com/office/drawing/2014/main" id="{B762063B-AB1A-43EF-81C8-DCCD4F07C8DA}"/>
                    </a:ext>
                  </a:extLst>
                </p:cNvPr>
                <p:cNvGrpSpPr/>
                <p:nvPr/>
              </p:nvGrpSpPr>
              <p:grpSpPr>
                <a:xfrm>
                  <a:off x="5234427" y="2655766"/>
                  <a:ext cx="235888" cy="235888"/>
                  <a:chOff x="1485802" y="3323764"/>
                  <a:chExt cx="177226" cy="177226"/>
                </a:xfrm>
              </p:grpSpPr>
              <p:sp>
                <p:nvSpPr>
                  <p:cNvPr id="61" name="Freeform 310">
                    <a:extLst>
                      <a:ext uri="{FF2B5EF4-FFF2-40B4-BE49-F238E27FC236}">
                        <a16:creationId xmlns:a16="http://schemas.microsoft.com/office/drawing/2014/main" id="{459CB7F1-1991-4C33-B63A-87040492191A}"/>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62" name="Freeform 311">
                    <a:extLst>
                      <a:ext uri="{FF2B5EF4-FFF2-40B4-BE49-F238E27FC236}">
                        <a16:creationId xmlns:a16="http://schemas.microsoft.com/office/drawing/2014/main" id="{555A7BB9-2FE1-4EDF-922F-EC8D32925D5F}"/>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52" name="Rectangle 51">
              <a:extLst>
                <a:ext uri="{FF2B5EF4-FFF2-40B4-BE49-F238E27FC236}">
                  <a16:creationId xmlns:a16="http://schemas.microsoft.com/office/drawing/2014/main" id="{96E5FFA1-797B-4B75-B84D-30C5314F9531}"/>
                </a:ext>
              </a:extLst>
            </p:cNvPr>
            <p:cNvSpPr/>
            <p:nvPr/>
          </p:nvSpPr>
          <p:spPr>
            <a:xfrm>
              <a:off x="1058399" y="1478888"/>
              <a:ext cx="5473465" cy="137160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Any officer, employee, contractor, or agent of a Federal agency engaged in a national security, intelligence, or law enforcement activity, or any officer, employee, contractor, or agent of a State, local, or Tribal law enforcement agency, may disclose CTA to a court of competent jurisdiction or parties to a civil or criminal proceeding.</a:t>
              </a:r>
            </a:p>
          </p:txBody>
        </p:sp>
        <p:sp>
          <p:nvSpPr>
            <p:cNvPr id="53" name="Rectangle 52">
              <a:extLst>
                <a:ext uri="{FF2B5EF4-FFF2-40B4-BE49-F238E27FC236}">
                  <a16:creationId xmlns:a16="http://schemas.microsoft.com/office/drawing/2014/main" id="{6FC8FC4D-A66B-4E94-A5C7-2F2DCCA560F8}"/>
                </a:ext>
              </a:extLst>
            </p:cNvPr>
            <p:cNvSpPr/>
            <p:nvPr/>
          </p:nvSpPr>
          <p:spPr>
            <a:xfrm>
              <a:off x="6467856" y="1478888"/>
              <a:ext cx="64008" cy="13716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54" name="Freeform 261">
              <a:extLst>
                <a:ext uri="{FF2B5EF4-FFF2-40B4-BE49-F238E27FC236}">
                  <a16:creationId xmlns:a16="http://schemas.microsoft.com/office/drawing/2014/main" id="{A07C12B9-C596-4631-9CDB-6759DD96F16C}"/>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12" name="Group 11">
            <a:extLst>
              <a:ext uri="{FF2B5EF4-FFF2-40B4-BE49-F238E27FC236}">
                <a16:creationId xmlns:a16="http://schemas.microsoft.com/office/drawing/2014/main" id="{0625792E-7762-4ED3-8A64-3AFC1E92D2FF}"/>
              </a:ext>
            </a:extLst>
          </p:cNvPr>
          <p:cNvGrpSpPr/>
          <p:nvPr/>
        </p:nvGrpSpPr>
        <p:grpSpPr>
          <a:xfrm>
            <a:off x="304800" y="2995928"/>
            <a:ext cx="6227064" cy="1188720"/>
            <a:chOff x="304800" y="2904488"/>
            <a:chExt cx="6227064" cy="1188720"/>
          </a:xfrm>
        </p:grpSpPr>
        <p:grpSp>
          <p:nvGrpSpPr>
            <p:cNvPr id="84" name="Group 83">
              <a:extLst>
                <a:ext uri="{FF2B5EF4-FFF2-40B4-BE49-F238E27FC236}">
                  <a16:creationId xmlns:a16="http://schemas.microsoft.com/office/drawing/2014/main" id="{70D68D04-10BE-4668-B77E-63440B289994}"/>
                </a:ext>
              </a:extLst>
            </p:cNvPr>
            <p:cNvGrpSpPr>
              <a:grpSpLocks noChangeAspect="1"/>
            </p:cNvGrpSpPr>
            <p:nvPr/>
          </p:nvGrpSpPr>
          <p:grpSpPr>
            <a:xfrm>
              <a:off x="304800" y="2904488"/>
              <a:ext cx="548640" cy="548640"/>
              <a:chOff x="262091" y="8050"/>
              <a:chExt cx="531618" cy="531618"/>
            </a:xfrm>
          </p:grpSpPr>
          <p:sp>
            <p:nvSpPr>
              <p:cNvPr id="88" name="Oval 87">
                <a:extLst>
                  <a:ext uri="{FF2B5EF4-FFF2-40B4-BE49-F238E27FC236}">
                    <a16:creationId xmlns:a16="http://schemas.microsoft.com/office/drawing/2014/main" id="{E3FEF8ED-0C8C-43FB-B0F6-5CD650C78DA2}"/>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89" name="Group 88">
                <a:extLst>
                  <a:ext uri="{FF2B5EF4-FFF2-40B4-BE49-F238E27FC236}">
                    <a16:creationId xmlns:a16="http://schemas.microsoft.com/office/drawing/2014/main" id="{CFE483C2-0863-4C34-B541-0AE8D190F3D4}"/>
                  </a:ext>
                </a:extLst>
              </p:cNvPr>
              <p:cNvGrpSpPr>
                <a:grpSpLocks noChangeAspect="1"/>
              </p:cNvGrpSpPr>
              <p:nvPr/>
            </p:nvGrpSpPr>
            <p:grpSpPr>
              <a:xfrm>
                <a:off x="313015" y="58975"/>
                <a:ext cx="429770" cy="429768"/>
                <a:chOff x="5072120" y="2493461"/>
                <a:chExt cx="560502" cy="560498"/>
              </a:xfrm>
            </p:grpSpPr>
            <p:grpSp>
              <p:nvGrpSpPr>
                <p:cNvPr id="90" name="Group 89">
                  <a:extLst>
                    <a:ext uri="{FF2B5EF4-FFF2-40B4-BE49-F238E27FC236}">
                      <a16:creationId xmlns:a16="http://schemas.microsoft.com/office/drawing/2014/main" id="{D3463386-1488-4A35-A6BF-920C7091FACE}"/>
                    </a:ext>
                  </a:extLst>
                </p:cNvPr>
                <p:cNvGrpSpPr>
                  <a:grpSpLocks noChangeAspect="1"/>
                </p:cNvGrpSpPr>
                <p:nvPr/>
              </p:nvGrpSpPr>
              <p:grpSpPr bwMode="auto">
                <a:xfrm>
                  <a:off x="5072120" y="2493461"/>
                  <a:ext cx="560502" cy="560498"/>
                  <a:chOff x="1260" y="2"/>
                  <a:chExt cx="3238" cy="3238"/>
                </a:xfrm>
                <a:solidFill>
                  <a:schemeClr val="accent4"/>
                </a:solidFill>
              </p:grpSpPr>
              <p:sp>
                <p:nvSpPr>
                  <p:cNvPr id="94" name="Freeform 12">
                    <a:extLst>
                      <a:ext uri="{FF2B5EF4-FFF2-40B4-BE49-F238E27FC236}">
                        <a16:creationId xmlns:a16="http://schemas.microsoft.com/office/drawing/2014/main" id="{E08D08F5-E527-42A6-8894-114141C601F7}"/>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5" name="Freeform 13">
                    <a:extLst>
                      <a:ext uri="{FF2B5EF4-FFF2-40B4-BE49-F238E27FC236}">
                        <a16:creationId xmlns:a16="http://schemas.microsoft.com/office/drawing/2014/main" id="{434F108A-9F81-4D1B-95DD-05A9B50949BC}"/>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6" name="Freeform 16">
                    <a:extLst>
                      <a:ext uri="{FF2B5EF4-FFF2-40B4-BE49-F238E27FC236}">
                        <a16:creationId xmlns:a16="http://schemas.microsoft.com/office/drawing/2014/main" id="{A7E40A1F-3D65-4443-9ACC-3FAD8EA1DCD5}"/>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7" name="Freeform 17">
                    <a:extLst>
                      <a:ext uri="{FF2B5EF4-FFF2-40B4-BE49-F238E27FC236}">
                        <a16:creationId xmlns:a16="http://schemas.microsoft.com/office/drawing/2014/main" id="{8836167B-0587-49A1-90C7-A36C16FF4BC2}"/>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91" name="Group 90">
                  <a:extLst>
                    <a:ext uri="{FF2B5EF4-FFF2-40B4-BE49-F238E27FC236}">
                      <a16:creationId xmlns:a16="http://schemas.microsoft.com/office/drawing/2014/main" id="{FEC69680-3F2A-40DD-ADBC-129D6CC18528}"/>
                    </a:ext>
                  </a:extLst>
                </p:cNvPr>
                <p:cNvGrpSpPr/>
                <p:nvPr/>
              </p:nvGrpSpPr>
              <p:grpSpPr>
                <a:xfrm>
                  <a:off x="5234427" y="2655766"/>
                  <a:ext cx="235888" cy="235888"/>
                  <a:chOff x="1485802" y="3323764"/>
                  <a:chExt cx="177226" cy="177226"/>
                </a:xfrm>
              </p:grpSpPr>
              <p:sp>
                <p:nvSpPr>
                  <p:cNvPr id="92" name="Freeform 310">
                    <a:extLst>
                      <a:ext uri="{FF2B5EF4-FFF2-40B4-BE49-F238E27FC236}">
                        <a16:creationId xmlns:a16="http://schemas.microsoft.com/office/drawing/2014/main" id="{1FD34F66-1E33-41A7-9BBE-664398BCFA24}"/>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93" name="Freeform 311">
                    <a:extLst>
                      <a:ext uri="{FF2B5EF4-FFF2-40B4-BE49-F238E27FC236}">
                        <a16:creationId xmlns:a16="http://schemas.microsoft.com/office/drawing/2014/main" id="{7EB8AC01-FF2A-407B-AD65-6870D20F833B}"/>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85" name="Rectangle 84">
              <a:extLst>
                <a:ext uri="{FF2B5EF4-FFF2-40B4-BE49-F238E27FC236}">
                  <a16:creationId xmlns:a16="http://schemas.microsoft.com/office/drawing/2014/main" id="{1A77B9D0-0522-429F-A179-D0E8BB6F7869}"/>
                </a:ext>
              </a:extLst>
            </p:cNvPr>
            <p:cNvSpPr/>
            <p:nvPr/>
          </p:nvSpPr>
          <p:spPr>
            <a:xfrm>
              <a:off x="1058399" y="2904488"/>
              <a:ext cx="5473465" cy="118872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spc="-20" dirty="0">
                  <a:solidFill>
                    <a:schemeClr val="tx2"/>
                  </a:solidFill>
                </a:rPr>
                <a:t>Federal law enforcement agencies, regulatory authorities, and tax authorities who receive CTA information may disclose such information to US Department of Justice for purposes of making a referral to Department of Justice or for use in litigation related to activity for which requesting agency requested CTA information.</a:t>
              </a:r>
            </a:p>
          </p:txBody>
        </p:sp>
        <p:sp>
          <p:nvSpPr>
            <p:cNvPr id="86" name="Rectangle 85">
              <a:extLst>
                <a:ext uri="{FF2B5EF4-FFF2-40B4-BE49-F238E27FC236}">
                  <a16:creationId xmlns:a16="http://schemas.microsoft.com/office/drawing/2014/main" id="{9B0E111A-1C94-41DA-8232-957B21AE48D0}"/>
                </a:ext>
              </a:extLst>
            </p:cNvPr>
            <p:cNvSpPr/>
            <p:nvPr/>
          </p:nvSpPr>
          <p:spPr>
            <a:xfrm>
              <a:off x="6467856" y="2904488"/>
              <a:ext cx="64008" cy="118872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87" name="Freeform 261">
              <a:extLst>
                <a:ext uri="{FF2B5EF4-FFF2-40B4-BE49-F238E27FC236}">
                  <a16:creationId xmlns:a16="http://schemas.microsoft.com/office/drawing/2014/main" id="{48C03160-9A1B-4FE7-83F9-EE83E918BA16}"/>
                </a:ext>
              </a:extLst>
            </p:cNvPr>
            <p:cNvSpPr/>
            <p:nvPr/>
          </p:nvSpPr>
          <p:spPr>
            <a:xfrm rot="16200000" flipV="1">
              <a:off x="857603" y="31098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98" name="Group 97">
            <a:extLst>
              <a:ext uri="{FF2B5EF4-FFF2-40B4-BE49-F238E27FC236}">
                <a16:creationId xmlns:a16="http://schemas.microsoft.com/office/drawing/2014/main" id="{C1E87197-AB64-40ED-A153-3E9D7131A4FD}"/>
              </a:ext>
            </a:extLst>
          </p:cNvPr>
          <p:cNvGrpSpPr/>
          <p:nvPr/>
        </p:nvGrpSpPr>
        <p:grpSpPr>
          <a:xfrm>
            <a:off x="304800" y="4330088"/>
            <a:ext cx="6227064" cy="548640"/>
            <a:chOff x="304800" y="1478888"/>
            <a:chExt cx="6227064" cy="548640"/>
          </a:xfrm>
        </p:grpSpPr>
        <p:grpSp>
          <p:nvGrpSpPr>
            <p:cNvPr id="99" name="Group 98">
              <a:extLst>
                <a:ext uri="{FF2B5EF4-FFF2-40B4-BE49-F238E27FC236}">
                  <a16:creationId xmlns:a16="http://schemas.microsoft.com/office/drawing/2014/main" id="{9CD667B5-30FC-44A9-91CF-3B6456E25326}"/>
                </a:ext>
              </a:extLst>
            </p:cNvPr>
            <p:cNvGrpSpPr>
              <a:grpSpLocks noChangeAspect="1"/>
            </p:cNvGrpSpPr>
            <p:nvPr/>
          </p:nvGrpSpPr>
          <p:grpSpPr>
            <a:xfrm>
              <a:off x="304800" y="1478888"/>
              <a:ext cx="548640" cy="548640"/>
              <a:chOff x="262091" y="8050"/>
              <a:chExt cx="531618" cy="531618"/>
            </a:xfrm>
          </p:grpSpPr>
          <p:sp>
            <p:nvSpPr>
              <p:cNvPr id="103" name="Oval 102">
                <a:extLst>
                  <a:ext uri="{FF2B5EF4-FFF2-40B4-BE49-F238E27FC236}">
                    <a16:creationId xmlns:a16="http://schemas.microsoft.com/office/drawing/2014/main" id="{FD97389D-0392-4702-BED1-A32C64A22950}"/>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104" name="Group 103">
                <a:extLst>
                  <a:ext uri="{FF2B5EF4-FFF2-40B4-BE49-F238E27FC236}">
                    <a16:creationId xmlns:a16="http://schemas.microsoft.com/office/drawing/2014/main" id="{1F596F18-0D49-4BAE-8B1F-5A705DAB0AE1}"/>
                  </a:ext>
                </a:extLst>
              </p:cNvPr>
              <p:cNvGrpSpPr>
                <a:grpSpLocks noChangeAspect="1"/>
              </p:cNvGrpSpPr>
              <p:nvPr/>
            </p:nvGrpSpPr>
            <p:grpSpPr>
              <a:xfrm>
                <a:off x="313015" y="58975"/>
                <a:ext cx="429770" cy="429768"/>
                <a:chOff x="5072120" y="2493461"/>
                <a:chExt cx="560502" cy="560498"/>
              </a:xfrm>
            </p:grpSpPr>
            <p:grpSp>
              <p:nvGrpSpPr>
                <p:cNvPr id="105" name="Group 104">
                  <a:extLst>
                    <a:ext uri="{FF2B5EF4-FFF2-40B4-BE49-F238E27FC236}">
                      <a16:creationId xmlns:a16="http://schemas.microsoft.com/office/drawing/2014/main" id="{9C425CB3-A5A6-4001-83D3-57EE6298EEF7}"/>
                    </a:ext>
                  </a:extLst>
                </p:cNvPr>
                <p:cNvGrpSpPr>
                  <a:grpSpLocks noChangeAspect="1"/>
                </p:cNvGrpSpPr>
                <p:nvPr/>
              </p:nvGrpSpPr>
              <p:grpSpPr bwMode="auto">
                <a:xfrm>
                  <a:off x="5072120" y="2493461"/>
                  <a:ext cx="560502" cy="560498"/>
                  <a:chOff x="1260" y="2"/>
                  <a:chExt cx="3238" cy="3238"/>
                </a:xfrm>
                <a:solidFill>
                  <a:schemeClr val="accent4"/>
                </a:solidFill>
              </p:grpSpPr>
              <p:sp>
                <p:nvSpPr>
                  <p:cNvPr id="109" name="Freeform 12">
                    <a:extLst>
                      <a:ext uri="{FF2B5EF4-FFF2-40B4-BE49-F238E27FC236}">
                        <a16:creationId xmlns:a16="http://schemas.microsoft.com/office/drawing/2014/main" id="{26B72937-4A2B-4F33-93A8-3017B6DC4209}"/>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0" name="Freeform 13">
                    <a:extLst>
                      <a:ext uri="{FF2B5EF4-FFF2-40B4-BE49-F238E27FC236}">
                        <a16:creationId xmlns:a16="http://schemas.microsoft.com/office/drawing/2014/main" id="{F50A0435-0EF4-4BBB-AEF8-75952ED6DA6E}"/>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1" name="Freeform 16">
                    <a:extLst>
                      <a:ext uri="{FF2B5EF4-FFF2-40B4-BE49-F238E27FC236}">
                        <a16:creationId xmlns:a16="http://schemas.microsoft.com/office/drawing/2014/main" id="{A8C48DB2-A7EE-4A82-9287-35A41CB09EBC}"/>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2" name="Freeform 17">
                    <a:extLst>
                      <a:ext uri="{FF2B5EF4-FFF2-40B4-BE49-F238E27FC236}">
                        <a16:creationId xmlns:a16="http://schemas.microsoft.com/office/drawing/2014/main" id="{5ECCAA54-6C86-42A9-BC0A-B0F9294938C3}"/>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106" name="Group 105">
                  <a:extLst>
                    <a:ext uri="{FF2B5EF4-FFF2-40B4-BE49-F238E27FC236}">
                      <a16:creationId xmlns:a16="http://schemas.microsoft.com/office/drawing/2014/main" id="{C00AE714-EC8E-4915-A284-424695AAC42D}"/>
                    </a:ext>
                  </a:extLst>
                </p:cNvPr>
                <p:cNvGrpSpPr/>
                <p:nvPr/>
              </p:nvGrpSpPr>
              <p:grpSpPr>
                <a:xfrm>
                  <a:off x="5234427" y="2655766"/>
                  <a:ext cx="235888" cy="235888"/>
                  <a:chOff x="1485802" y="3323764"/>
                  <a:chExt cx="177226" cy="177226"/>
                </a:xfrm>
              </p:grpSpPr>
              <p:sp>
                <p:nvSpPr>
                  <p:cNvPr id="107" name="Freeform 310">
                    <a:extLst>
                      <a:ext uri="{FF2B5EF4-FFF2-40B4-BE49-F238E27FC236}">
                        <a16:creationId xmlns:a16="http://schemas.microsoft.com/office/drawing/2014/main" id="{203EC07E-71CB-49F7-8D72-E9C5E38F3891}"/>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108" name="Freeform 311">
                    <a:extLst>
                      <a:ext uri="{FF2B5EF4-FFF2-40B4-BE49-F238E27FC236}">
                        <a16:creationId xmlns:a16="http://schemas.microsoft.com/office/drawing/2014/main" id="{FE0571EB-3F8F-4B9B-B1FC-E5823F2CD4D4}"/>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100" name="Rectangle 99">
              <a:extLst>
                <a:ext uri="{FF2B5EF4-FFF2-40B4-BE49-F238E27FC236}">
                  <a16:creationId xmlns:a16="http://schemas.microsoft.com/office/drawing/2014/main" id="{D561899A-A8E6-4478-8D20-AF56850009DB}"/>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Foreign authorities that receive CTA information may use it for the purpose for which it was sought.</a:t>
              </a:r>
            </a:p>
          </p:txBody>
        </p:sp>
        <p:sp>
          <p:nvSpPr>
            <p:cNvPr id="101" name="Rectangle 100">
              <a:extLst>
                <a:ext uri="{FF2B5EF4-FFF2-40B4-BE49-F238E27FC236}">
                  <a16:creationId xmlns:a16="http://schemas.microsoft.com/office/drawing/2014/main" id="{3ADF08AB-0DCF-4672-90F2-4CE48F7996F2}"/>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102" name="Freeform 261">
              <a:extLst>
                <a:ext uri="{FF2B5EF4-FFF2-40B4-BE49-F238E27FC236}">
                  <a16:creationId xmlns:a16="http://schemas.microsoft.com/office/drawing/2014/main" id="{1A2AEAD2-C8F0-415A-A99A-C6902FDED11E}"/>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66" name="Title 3"/>
          <p:cNvSpPr>
            <a:spLocks noGrp="1"/>
          </p:cNvSpPr>
          <p:nvPr>
            <p:ph type="title"/>
          </p:nvPr>
        </p:nvSpPr>
        <p:spPr>
          <a:xfrm>
            <a:off x="494263" y="314288"/>
            <a:ext cx="8037512" cy="453600"/>
          </a:xfrm>
        </p:spPr>
        <p:txBody>
          <a:bodyPr/>
          <a:lstStyle/>
          <a:p>
            <a:r>
              <a:rPr lang="en-GB" sz="2400" dirty="0"/>
              <a:t>XIII.  Access to </a:t>
            </a:r>
            <a:r>
              <a:rPr lang="en-GB" sz="2400" dirty="0" err="1"/>
              <a:t>BOI</a:t>
            </a:r>
            <a:r>
              <a:rPr lang="en-GB" sz="2400" dirty="0"/>
              <a:t> by Institutions and Governments</a:t>
            </a:r>
            <a:endParaRPr lang="en-US" sz="2400" dirty="0"/>
          </a:p>
        </p:txBody>
      </p:sp>
    </p:spTree>
    <p:extLst>
      <p:ext uri="{BB962C8B-B14F-4D97-AF65-F5344CB8AC3E}">
        <p14:creationId xmlns:p14="http://schemas.microsoft.com/office/powerpoint/2010/main" val="331376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81634" y="195487"/>
            <a:ext cx="7344156" cy="864095"/>
          </a:xfrm>
        </p:spPr>
        <p:txBody>
          <a:bodyPr>
            <a:normAutofit/>
          </a:bodyPr>
          <a:lstStyle/>
          <a:p>
            <a:pPr algn="ctr"/>
            <a:r>
              <a:rPr lang="en-US" dirty="0"/>
              <a:t>CTA One-Page Summary </a:t>
            </a:r>
          </a:p>
        </p:txBody>
      </p:sp>
      <p:sp>
        <p:nvSpPr>
          <p:cNvPr id="4" name="Content Placeholder 3">
            <a:extLst>
              <a:ext uri="{FF2B5EF4-FFF2-40B4-BE49-F238E27FC236}">
                <a16:creationId xmlns:a16="http://schemas.microsoft.com/office/drawing/2014/main" id="{C4C6703D-2157-24E2-0CCA-8A1D1D938431}"/>
              </a:ext>
            </a:extLst>
          </p:cNvPr>
          <p:cNvSpPr>
            <a:spLocks noGrp="1"/>
          </p:cNvSpPr>
          <p:nvPr>
            <p:ph idx="1"/>
          </p:nvPr>
        </p:nvSpPr>
        <p:spPr>
          <a:xfrm>
            <a:off x="881634" y="735546"/>
            <a:ext cx="7578798" cy="4407954"/>
          </a:xfrm>
        </p:spPr>
        <p:txBody>
          <a:bodyPr>
            <a:normAutofit fontScale="92500" lnSpcReduction="10000"/>
          </a:bodyPr>
          <a:lstStyle/>
          <a:p>
            <a:pPr marL="285750" indent="-285750">
              <a:lnSpc>
                <a:spcPct val="90000"/>
              </a:lnSpc>
              <a:buFont typeface="Arial" panose="020B0604020202020204" pitchFamily="34" charset="0"/>
              <a:buChar char="•"/>
            </a:pPr>
            <a:r>
              <a:rPr lang="en-US" sz="1300" dirty="0">
                <a:latin typeface="+mj-lt"/>
              </a:rPr>
              <a:t>Enacted under the National Defense Authorization Act (January 2021)</a:t>
            </a:r>
          </a:p>
          <a:p>
            <a:pPr marL="285750" indent="-285750">
              <a:lnSpc>
                <a:spcPct val="90000"/>
              </a:lnSpc>
              <a:buFont typeface="Arial" panose="020B0604020202020204" pitchFamily="34" charset="0"/>
              <a:buChar char="•"/>
            </a:pPr>
            <a:r>
              <a:rPr lang="en-US" sz="1300" dirty="0">
                <a:latin typeface="+mj-lt"/>
              </a:rPr>
              <a:t>“Corporate” title is a misnomer… Act applicable to all “Reporting Companies” (not just Corporations)</a:t>
            </a:r>
          </a:p>
          <a:p>
            <a:pPr marL="285750" indent="-285750">
              <a:lnSpc>
                <a:spcPct val="90000"/>
              </a:lnSpc>
              <a:buFont typeface="Arial" panose="020B0604020202020204" pitchFamily="34" charset="0"/>
              <a:buChar char="•"/>
            </a:pPr>
            <a:r>
              <a:rPr lang="en-US" sz="1300" dirty="0">
                <a:latin typeface="+mj-lt"/>
              </a:rPr>
              <a:t>Stems from legislative, policy, and international pressures </a:t>
            </a:r>
          </a:p>
          <a:p>
            <a:pPr marL="285750" indent="-285750">
              <a:lnSpc>
                <a:spcPct val="90000"/>
              </a:lnSpc>
              <a:buFont typeface="Arial" panose="020B0604020202020204" pitchFamily="34" charset="0"/>
              <a:buChar char="•"/>
            </a:pPr>
            <a:r>
              <a:rPr lang="en-US" sz="1300" dirty="0">
                <a:latin typeface="+mj-lt"/>
              </a:rPr>
              <a:t>Result of numerous legislative attempts - with an underlying rationale of Anti-Money Laundering (AML) and Counter-Financing of Terrorism (</a:t>
            </a:r>
            <a:r>
              <a:rPr lang="en-US" sz="1300" dirty="0" err="1">
                <a:latin typeface="+mj-lt"/>
              </a:rPr>
              <a:t>CFT</a:t>
            </a:r>
            <a:r>
              <a:rPr lang="en-US" sz="1300" dirty="0">
                <a:latin typeface="+mj-lt"/>
              </a:rPr>
              <a:t>)</a:t>
            </a:r>
          </a:p>
          <a:p>
            <a:pPr marL="285750" indent="-285750">
              <a:lnSpc>
                <a:spcPct val="90000"/>
              </a:lnSpc>
              <a:buFont typeface="Arial" panose="020B0604020202020204" pitchFamily="34" charset="0"/>
              <a:buChar char="•"/>
            </a:pPr>
            <a:r>
              <a:rPr lang="en-US" sz="1300" dirty="0">
                <a:latin typeface="+mj-lt"/>
              </a:rPr>
              <a:t>General Purpose – Disclosure of Beneficial Owners of a “Reporting Company” via FinCen  (broad reach, beyond stated targets)</a:t>
            </a:r>
          </a:p>
          <a:p>
            <a:pPr marL="285750" indent="-285750">
              <a:lnSpc>
                <a:spcPct val="90000"/>
              </a:lnSpc>
              <a:buFont typeface="Arial" panose="020B0604020202020204" pitchFamily="34" charset="0"/>
              <a:buChar char="•"/>
            </a:pPr>
            <a:r>
              <a:rPr lang="en-US" sz="1300" dirty="0">
                <a:latin typeface="+mj-lt"/>
              </a:rPr>
              <a:t>Designed to apply to smaller, private entities.  Not large, highly regulated companies</a:t>
            </a:r>
          </a:p>
          <a:p>
            <a:pPr marL="285750" indent="-285750">
              <a:lnSpc>
                <a:spcPct val="90000"/>
              </a:lnSpc>
              <a:buFont typeface="Arial" panose="020B0604020202020204" pitchFamily="34" charset="0"/>
              <a:buChar char="•"/>
            </a:pPr>
            <a:r>
              <a:rPr lang="en-US" sz="1300" dirty="0">
                <a:latin typeface="+mj-lt"/>
              </a:rPr>
              <a:t>Many exceptions to “Reporting Company.” Analysis will be required on case by case basis</a:t>
            </a:r>
          </a:p>
          <a:p>
            <a:pPr marL="285750" indent="-285750">
              <a:lnSpc>
                <a:spcPct val="90000"/>
              </a:lnSpc>
              <a:buFont typeface="Arial" panose="020B0604020202020204" pitchFamily="34" charset="0"/>
              <a:buChar char="•"/>
            </a:pPr>
            <a:r>
              <a:rPr lang="en-US" sz="1300" dirty="0">
                <a:latin typeface="+mj-lt"/>
              </a:rPr>
              <a:t>No clearly defined starting point for identification of “Reporting Company” (potentially impacting, or being applicable to, in excess of 30,000,000 existing entities)</a:t>
            </a:r>
          </a:p>
          <a:p>
            <a:pPr marL="285750" indent="-285750">
              <a:lnSpc>
                <a:spcPct val="90000"/>
              </a:lnSpc>
              <a:buFont typeface="Arial" panose="020B0604020202020204" pitchFamily="34" charset="0"/>
              <a:buChar char="•"/>
            </a:pPr>
            <a:r>
              <a:rPr lang="en-US" sz="1300" dirty="0">
                <a:latin typeface="+mj-lt"/>
              </a:rPr>
              <a:t>Effective Date for reporting – January 1, 2024 (subject to when entity was created)</a:t>
            </a:r>
          </a:p>
          <a:p>
            <a:pPr marL="285750" indent="-285750">
              <a:lnSpc>
                <a:spcPct val="90000"/>
              </a:lnSpc>
              <a:buFont typeface="Arial" panose="020B0604020202020204" pitchFamily="34" charset="0"/>
              <a:buChar char="•"/>
            </a:pPr>
            <a:r>
              <a:rPr lang="en-US" sz="1300" dirty="0">
                <a:latin typeface="+mj-lt"/>
              </a:rPr>
              <a:t>Beneficial owners that need to be disclosed will not always be readily identifiable</a:t>
            </a:r>
          </a:p>
          <a:p>
            <a:pPr marL="285750" indent="-285750">
              <a:lnSpc>
                <a:spcPct val="90000"/>
              </a:lnSpc>
              <a:buFont typeface="Arial" panose="020B0604020202020204" pitchFamily="34" charset="0"/>
              <a:buChar char="•"/>
            </a:pPr>
            <a:r>
              <a:rPr lang="en-US" sz="1300" dirty="0">
                <a:latin typeface="+mj-lt"/>
              </a:rPr>
              <a:t>Beneficial owner may change status from year to year</a:t>
            </a:r>
          </a:p>
          <a:p>
            <a:pPr marL="285750" indent="-285750">
              <a:lnSpc>
                <a:spcPct val="90000"/>
              </a:lnSpc>
              <a:buFont typeface="Arial" panose="020B0604020202020204" pitchFamily="34" charset="0"/>
              <a:buChar char="•"/>
            </a:pPr>
            <a:r>
              <a:rPr lang="en-US" sz="1300" dirty="0">
                <a:latin typeface="+mj-lt"/>
              </a:rPr>
              <a:t>Company applicants need to be identified for entities created in 2024 and after</a:t>
            </a:r>
          </a:p>
          <a:p>
            <a:pPr marL="285750" indent="-285750">
              <a:lnSpc>
                <a:spcPct val="90000"/>
              </a:lnSpc>
              <a:buFont typeface="Arial" panose="020B0604020202020204" pitchFamily="34" charset="0"/>
              <a:buChar char="•"/>
            </a:pPr>
            <a:r>
              <a:rPr lang="en-US" sz="1300" dirty="0">
                <a:latin typeface="+mj-lt"/>
              </a:rPr>
              <a:t>Compliance is intended to be handled electronically through Beneficial Owner Secure System (“BOSS”)</a:t>
            </a:r>
          </a:p>
          <a:p>
            <a:pPr marL="285750" indent="-285750">
              <a:lnSpc>
                <a:spcPct val="90000"/>
              </a:lnSpc>
              <a:buFont typeface="Arial" panose="020B0604020202020204" pitchFamily="34" charset="0"/>
              <a:buChar char="•"/>
            </a:pPr>
            <a:r>
              <a:rPr lang="en-US" sz="1300" dirty="0">
                <a:latin typeface="+mj-lt"/>
              </a:rPr>
              <a:t>For those who represent entities or owners, this is a critical year to prepare: (i) identify existing entities, going back in time to perpetuity, that must comply ;(ii) address internal practice; (iii) implement internal protection measures on professional responsibility; (iv) client alerts or letters.</a:t>
            </a:r>
          </a:p>
          <a:p>
            <a:pPr>
              <a:lnSpc>
                <a:spcPct val="90000"/>
              </a:lnSpc>
            </a:pPr>
            <a:endParaRPr lang="en-US" sz="1200" dirty="0">
              <a:latin typeface="+mj-lt"/>
            </a:endParaRPr>
          </a:p>
          <a:p>
            <a:pPr>
              <a:lnSpc>
                <a:spcPct val="90000"/>
              </a:lnSpc>
            </a:pPr>
            <a:endParaRPr lang="en-US" sz="1200" dirty="0">
              <a:latin typeface="+mj-lt"/>
            </a:endParaRPr>
          </a:p>
          <a:p>
            <a:pPr>
              <a:lnSpc>
                <a:spcPct val="90000"/>
              </a:lnSpc>
            </a:pPr>
            <a:endParaRPr lang="en-US" sz="1200" dirty="0">
              <a:latin typeface="+mj-lt"/>
            </a:endParaRPr>
          </a:p>
          <a:p>
            <a:pPr>
              <a:lnSpc>
                <a:spcPct val="90000"/>
              </a:lnSpc>
            </a:pPr>
            <a:endParaRPr lang="en-US" sz="1200" dirty="0">
              <a:latin typeface="+mj-lt"/>
            </a:endParaRPr>
          </a:p>
          <a:p>
            <a:pPr>
              <a:lnSpc>
                <a:spcPct val="90000"/>
              </a:lnSpc>
            </a:pPr>
            <a:endParaRPr lang="en-US" sz="1275" dirty="0"/>
          </a:p>
          <a:p>
            <a:pPr>
              <a:lnSpc>
                <a:spcPct val="90000"/>
              </a:lnSpc>
            </a:pPr>
            <a:endParaRPr lang="en-US" sz="1275" dirty="0"/>
          </a:p>
          <a:p>
            <a:pPr>
              <a:lnSpc>
                <a:spcPct val="90000"/>
              </a:lnSpc>
            </a:pPr>
            <a:endParaRPr lang="en-US" sz="1275" dirty="0"/>
          </a:p>
        </p:txBody>
      </p:sp>
      <p:sp>
        <p:nvSpPr>
          <p:cNvPr id="3" name="Slide Number Placeholder 2">
            <a:extLst>
              <a:ext uri="{FF2B5EF4-FFF2-40B4-BE49-F238E27FC236}">
                <a16:creationId xmlns:a16="http://schemas.microsoft.com/office/drawing/2014/main" id="{83D0987C-AC2B-42CB-B49D-580C48C18F70}"/>
              </a:ext>
            </a:extLst>
          </p:cNvPr>
          <p:cNvSpPr>
            <a:spLocks noGrp="1"/>
          </p:cNvSpPr>
          <p:nvPr>
            <p:ph type="sldNum" sz="quarter" idx="12"/>
          </p:nvPr>
        </p:nvSpPr>
        <p:spPr/>
        <p:txBody>
          <a:bodyPr/>
          <a:lstStyle/>
          <a:p>
            <a:fld id="{B511D280-0087-4025-85DC-7A4BA4039648}" type="slidenum">
              <a:rPr lang="en-AU" smtClean="0"/>
              <a:pPr/>
              <a:t>3</a:t>
            </a:fld>
            <a:endParaRPr lang="en-AU" dirty="0"/>
          </a:p>
        </p:txBody>
      </p:sp>
    </p:spTree>
    <p:extLst>
      <p:ext uri="{BB962C8B-B14F-4D97-AF65-F5344CB8AC3E}">
        <p14:creationId xmlns:p14="http://schemas.microsoft.com/office/powerpoint/2010/main" val="246672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001" y="868347"/>
            <a:ext cx="8037512" cy="453600"/>
          </a:xfrm>
        </p:spPr>
        <p:txBody>
          <a:bodyPr>
            <a:noAutofit/>
          </a:bodyPr>
          <a:lstStyle/>
          <a:p>
            <a:r>
              <a:rPr lang="en-US" sz="2400" dirty="0"/>
              <a:t>Maintenance and Disclosure of Information</a:t>
            </a:r>
            <a:endParaRPr lang="en-GB" sz="2400" dirty="0"/>
          </a:p>
        </p:txBody>
      </p:sp>
      <p:sp>
        <p:nvSpPr>
          <p:cNvPr id="3" name="Slide Number Placeholder 2"/>
          <p:cNvSpPr>
            <a:spLocks noGrp="1"/>
          </p:cNvSpPr>
          <p:nvPr>
            <p:ph type="sldNum" sz="quarter" idx="12"/>
          </p:nvPr>
        </p:nvSpPr>
        <p:spPr/>
        <p:txBody>
          <a:bodyPr/>
          <a:lstStyle/>
          <a:p>
            <a:fld id="{26237FA6-B01B-4AC4-B2C4-042E0C4FC130}" type="slidenum">
              <a:rPr lang="en-GB" smtClean="0"/>
              <a:pPr/>
              <a:t>30</a:t>
            </a:fld>
            <a:endParaRPr lang="en-GB" dirty="0"/>
          </a:p>
        </p:txBody>
      </p:sp>
      <p:grpSp>
        <p:nvGrpSpPr>
          <p:cNvPr id="47" name="Group 46">
            <a:extLst>
              <a:ext uri="{FF2B5EF4-FFF2-40B4-BE49-F238E27FC236}">
                <a16:creationId xmlns:a16="http://schemas.microsoft.com/office/drawing/2014/main" id="{3F641016-4963-40F4-BA9C-954D7EB59B8F}"/>
              </a:ext>
            </a:extLst>
          </p:cNvPr>
          <p:cNvGrpSpPr/>
          <p:nvPr/>
        </p:nvGrpSpPr>
        <p:grpSpPr>
          <a:xfrm>
            <a:off x="304800" y="1478888"/>
            <a:ext cx="6227064" cy="1188720"/>
            <a:chOff x="304800" y="1478888"/>
            <a:chExt cx="6227064" cy="1188720"/>
          </a:xfrm>
        </p:grpSpPr>
        <p:grpSp>
          <p:nvGrpSpPr>
            <p:cNvPr id="51" name="Group 50">
              <a:extLst>
                <a:ext uri="{FF2B5EF4-FFF2-40B4-BE49-F238E27FC236}">
                  <a16:creationId xmlns:a16="http://schemas.microsoft.com/office/drawing/2014/main" id="{68561892-0E96-4881-B9CB-3B9F43C7F88F}"/>
                </a:ext>
              </a:extLst>
            </p:cNvPr>
            <p:cNvGrpSpPr>
              <a:grpSpLocks noChangeAspect="1"/>
            </p:cNvGrpSpPr>
            <p:nvPr/>
          </p:nvGrpSpPr>
          <p:grpSpPr>
            <a:xfrm>
              <a:off x="304800" y="1478888"/>
              <a:ext cx="548640" cy="548640"/>
              <a:chOff x="262091" y="8050"/>
              <a:chExt cx="531618" cy="531618"/>
            </a:xfrm>
          </p:grpSpPr>
          <p:sp>
            <p:nvSpPr>
              <p:cNvPr id="55" name="Oval 54">
                <a:extLst>
                  <a:ext uri="{FF2B5EF4-FFF2-40B4-BE49-F238E27FC236}">
                    <a16:creationId xmlns:a16="http://schemas.microsoft.com/office/drawing/2014/main" id="{F86315E1-6937-44BC-A7D0-98F967FAE451}"/>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56" name="Group 55">
                <a:extLst>
                  <a:ext uri="{FF2B5EF4-FFF2-40B4-BE49-F238E27FC236}">
                    <a16:creationId xmlns:a16="http://schemas.microsoft.com/office/drawing/2014/main" id="{B3220A1E-EEC6-45BC-995B-E33FC959EF32}"/>
                  </a:ext>
                </a:extLst>
              </p:cNvPr>
              <p:cNvGrpSpPr>
                <a:grpSpLocks noChangeAspect="1"/>
              </p:cNvGrpSpPr>
              <p:nvPr/>
            </p:nvGrpSpPr>
            <p:grpSpPr>
              <a:xfrm>
                <a:off x="313015" y="58975"/>
                <a:ext cx="429770" cy="429768"/>
                <a:chOff x="5072120" y="2493461"/>
                <a:chExt cx="560502" cy="560498"/>
              </a:xfrm>
            </p:grpSpPr>
            <p:grpSp>
              <p:nvGrpSpPr>
                <p:cNvPr id="57" name="Group 56">
                  <a:extLst>
                    <a:ext uri="{FF2B5EF4-FFF2-40B4-BE49-F238E27FC236}">
                      <a16:creationId xmlns:a16="http://schemas.microsoft.com/office/drawing/2014/main" id="{B61F5427-A01B-49FE-A12E-6B9CE5255A8D}"/>
                    </a:ext>
                  </a:extLst>
                </p:cNvPr>
                <p:cNvGrpSpPr>
                  <a:grpSpLocks noChangeAspect="1"/>
                </p:cNvGrpSpPr>
                <p:nvPr/>
              </p:nvGrpSpPr>
              <p:grpSpPr bwMode="auto">
                <a:xfrm>
                  <a:off x="5072120" y="2493461"/>
                  <a:ext cx="560502" cy="560498"/>
                  <a:chOff x="1260" y="2"/>
                  <a:chExt cx="3238" cy="3238"/>
                </a:xfrm>
                <a:solidFill>
                  <a:schemeClr val="accent4"/>
                </a:solidFill>
              </p:grpSpPr>
              <p:sp>
                <p:nvSpPr>
                  <p:cNvPr id="63" name="Freeform 12">
                    <a:extLst>
                      <a:ext uri="{FF2B5EF4-FFF2-40B4-BE49-F238E27FC236}">
                        <a16:creationId xmlns:a16="http://schemas.microsoft.com/office/drawing/2014/main" id="{44C3C920-A991-4C37-B6ED-74153A2DC425}"/>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5" name="Freeform 13">
                    <a:extLst>
                      <a:ext uri="{FF2B5EF4-FFF2-40B4-BE49-F238E27FC236}">
                        <a16:creationId xmlns:a16="http://schemas.microsoft.com/office/drawing/2014/main" id="{87DFFF92-2E5E-4756-A2E2-347D36048ED6}"/>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2" name="Freeform 16">
                    <a:extLst>
                      <a:ext uri="{FF2B5EF4-FFF2-40B4-BE49-F238E27FC236}">
                        <a16:creationId xmlns:a16="http://schemas.microsoft.com/office/drawing/2014/main" id="{C2533C23-891A-41FF-A89F-5D239A1F2329}"/>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3" name="Freeform 17">
                    <a:extLst>
                      <a:ext uri="{FF2B5EF4-FFF2-40B4-BE49-F238E27FC236}">
                        <a16:creationId xmlns:a16="http://schemas.microsoft.com/office/drawing/2014/main" id="{B10897EC-5A28-4774-B36A-323CD7DA3A32}"/>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58" name="Group 57">
                  <a:extLst>
                    <a:ext uri="{FF2B5EF4-FFF2-40B4-BE49-F238E27FC236}">
                      <a16:creationId xmlns:a16="http://schemas.microsoft.com/office/drawing/2014/main" id="{CF23E4F2-0D4E-4A05-B1C8-D382637A9AD7}"/>
                    </a:ext>
                  </a:extLst>
                </p:cNvPr>
                <p:cNvGrpSpPr/>
                <p:nvPr/>
              </p:nvGrpSpPr>
              <p:grpSpPr>
                <a:xfrm>
                  <a:off x="5234427" y="2655766"/>
                  <a:ext cx="235888" cy="235888"/>
                  <a:chOff x="1485802" y="3323764"/>
                  <a:chExt cx="177226" cy="177226"/>
                </a:xfrm>
              </p:grpSpPr>
              <p:sp>
                <p:nvSpPr>
                  <p:cNvPr id="61" name="Freeform 310">
                    <a:extLst>
                      <a:ext uri="{FF2B5EF4-FFF2-40B4-BE49-F238E27FC236}">
                        <a16:creationId xmlns:a16="http://schemas.microsoft.com/office/drawing/2014/main" id="{3D436BB7-5A44-43A5-86D5-F1E5A416CAA0}"/>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62" name="Freeform 311">
                    <a:extLst>
                      <a:ext uri="{FF2B5EF4-FFF2-40B4-BE49-F238E27FC236}">
                        <a16:creationId xmlns:a16="http://schemas.microsoft.com/office/drawing/2014/main" id="{804D9861-CF96-4962-AB26-E855C571F1E4}"/>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52" name="Rectangle 51">
              <a:extLst>
                <a:ext uri="{FF2B5EF4-FFF2-40B4-BE49-F238E27FC236}">
                  <a16:creationId xmlns:a16="http://schemas.microsoft.com/office/drawing/2014/main" id="{FE9D08B5-07A4-40C2-80B7-20C05755E09A}"/>
                </a:ext>
              </a:extLst>
            </p:cNvPr>
            <p:cNvSpPr/>
            <p:nvPr/>
          </p:nvSpPr>
          <p:spPr>
            <a:xfrm>
              <a:off x="1058399" y="1478888"/>
              <a:ext cx="5473465" cy="118872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In order to receive information, a Federal, State, local, or Tribal agency must have an Agreement, Standards and procedures, initial report and certification, secure system for beneficial ownership information storage, audibility, and restrictions on personnel access to information.</a:t>
              </a:r>
            </a:p>
          </p:txBody>
        </p:sp>
        <p:sp>
          <p:nvSpPr>
            <p:cNvPr id="53" name="Rectangle 52">
              <a:extLst>
                <a:ext uri="{FF2B5EF4-FFF2-40B4-BE49-F238E27FC236}">
                  <a16:creationId xmlns:a16="http://schemas.microsoft.com/office/drawing/2014/main" id="{A3272161-A94F-4B71-8749-BF4E28E8EDDB}"/>
                </a:ext>
              </a:extLst>
            </p:cNvPr>
            <p:cNvSpPr/>
            <p:nvPr/>
          </p:nvSpPr>
          <p:spPr>
            <a:xfrm>
              <a:off x="6467856" y="1478888"/>
              <a:ext cx="64008" cy="118872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54" name="Freeform 261">
              <a:extLst>
                <a:ext uri="{FF2B5EF4-FFF2-40B4-BE49-F238E27FC236}">
                  <a16:creationId xmlns:a16="http://schemas.microsoft.com/office/drawing/2014/main" id="{5A77EABE-B389-4098-9903-50531877C298}"/>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83" name="Group 82">
            <a:extLst>
              <a:ext uri="{FF2B5EF4-FFF2-40B4-BE49-F238E27FC236}">
                <a16:creationId xmlns:a16="http://schemas.microsoft.com/office/drawing/2014/main" id="{A662FE1A-D66E-4DD9-AF09-1E1D7AC4289C}"/>
              </a:ext>
            </a:extLst>
          </p:cNvPr>
          <p:cNvGrpSpPr/>
          <p:nvPr/>
        </p:nvGrpSpPr>
        <p:grpSpPr>
          <a:xfrm>
            <a:off x="304800" y="2802248"/>
            <a:ext cx="6227064" cy="1371600"/>
            <a:chOff x="304800" y="1478888"/>
            <a:chExt cx="6227064" cy="1371600"/>
          </a:xfrm>
        </p:grpSpPr>
        <p:grpSp>
          <p:nvGrpSpPr>
            <p:cNvPr id="84" name="Group 83">
              <a:extLst>
                <a:ext uri="{FF2B5EF4-FFF2-40B4-BE49-F238E27FC236}">
                  <a16:creationId xmlns:a16="http://schemas.microsoft.com/office/drawing/2014/main" id="{7A8EB68E-5634-4CF6-9323-E6E9BB8FD0EE}"/>
                </a:ext>
              </a:extLst>
            </p:cNvPr>
            <p:cNvGrpSpPr>
              <a:grpSpLocks noChangeAspect="1"/>
            </p:cNvGrpSpPr>
            <p:nvPr/>
          </p:nvGrpSpPr>
          <p:grpSpPr>
            <a:xfrm>
              <a:off x="304800" y="1478888"/>
              <a:ext cx="548640" cy="548640"/>
              <a:chOff x="262091" y="8050"/>
              <a:chExt cx="531618" cy="531618"/>
            </a:xfrm>
          </p:grpSpPr>
          <p:sp>
            <p:nvSpPr>
              <p:cNvPr id="88" name="Oval 87">
                <a:extLst>
                  <a:ext uri="{FF2B5EF4-FFF2-40B4-BE49-F238E27FC236}">
                    <a16:creationId xmlns:a16="http://schemas.microsoft.com/office/drawing/2014/main" id="{6A8718A8-25B4-4F80-BD9B-3C455C0503C4}"/>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89" name="Group 88">
                <a:extLst>
                  <a:ext uri="{FF2B5EF4-FFF2-40B4-BE49-F238E27FC236}">
                    <a16:creationId xmlns:a16="http://schemas.microsoft.com/office/drawing/2014/main" id="{0308A415-3C8A-429B-8332-49313448D1A9}"/>
                  </a:ext>
                </a:extLst>
              </p:cNvPr>
              <p:cNvGrpSpPr>
                <a:grpSpLocks noChangeAspect="1"/>
              </p:cNvGrpSpPr>
              <p:nvPr/>
            </p:nvGrpSpPr>
            <p:grpSpPr>
              <a:xfrm>
                <a:off x="313015" y="58975"/>
                <a:ext cx="429770" cy="429768"/>
                <a:chOff x="5072120" y="2493461"/>
                <a:chExt cx="560502" cy="560498"/>
              </a:xfrm>
            </p:grpSpPr>
            <p:grpSp>
              <p:nvGrpSpPr>
                <p:cNvPr id="90" name="Group 89">
                  <a:extLst>
                    <a:ext uri="{FF2B5EF4-FFF2-40B4-BE49-F238E27FC236}">
                      <a16:creationId xmlns:a16="http://schemas.microsoft.com/office/drawing/2014/main" id="{84AFC5BE-CD00-4791-9337-624DB3094908}"/>
                    </a:ext>
                  </a:extLst>
                </p:cNvPr>
                <p:cNvGrpSpPr>
                  <a:grpSpLocks noChangeAspect="1"/>
                </p:cNvGrpSpPr>
                <p:nvPr/>
              </p:nvGrpSpPr>
              <p:grpSpPr bwMode="auto">
                <a:xfrm>
                  <a:off x="5072120" y="2493461"/>
                  <a:ext cx="560502" cy="560498"/>
                  <a:chOff x="1260" y="2"/>
                  <a:chExt cx="3238" cy="3238"/>
                </a:xfrm>
                <a:solidFill>
                  <a:schemeClr val="accent4"/>
                </a:solidFill>
              </p:grpSpPr>
              <p:sp>
                <p:nvSpPr>
                  <p:cNvPr id="94" name="Freeform 12">
                    <a:extLst>
                      <a:ext uri="{FF2B5EF4-FFF2-40B4-BE49-F238E27FC236}">
                        <a16:creationId xmlns:a16="http://schemas.microsoft.com/office/drawing/2014/main" id="{96C5F271-031E-4BD0-879D-44715B0C63C9}"/>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5" name="Freeform 13">
                    <a:extLst>
                      <a:ext uri="{FF2B5EF4-FFF2-40B4-BE49-F238E27FC236}">
                        <a16:creationId xmlns:a16="http://schemas.microsoft.com/office/drawing/2014/main" id="{F4512990-0B88-4881-9331-A3E0A12E4A20}"/>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6" name="Freeform 16">
                    <a:extLst>
                      <a:ext uri="{FF2B5EF4-FFF2-40B4-BE49-F238E27FC236}">
                        <a16:creationId xmlns:a16="http://schemas.microsoft.com/office/drawing/2014/main" id="{5C11CC66-8410-423D-A0B2-9ED6849D9587}"/>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7" name="Freeform 17">
                    <a:extLst>
                      <a:ext uri="{FF2B5EF4-FFF2-40B4-BE49-F238E27FC236}">
                        <a16:creationId xmlns:a16="http://schemas.microsoft.com/office/drawing/2014/main" id="{164727D0-D03A-4DC7-BDEC-48CE89E0D6A6}"/>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91" name="Group 90">
                  <a:extLst>
                    <a:ext uri="{FF2B5EF4-FFF2-40B4-BE49-F238E27FC236}">
                      <a16:creationId xmlns:a16="http://schemas.microsoft.com/office/drawing/2014/main" id="{2B67B36B-57CE-45C3-A7E2-EAAA50510839}"/>
                    </a:ext>
                  </a:extLst>
                </p:cNvPr>
                <p:cNvGrpSpPr/>
                <p:nvPr/>
              </p:nvGrpSpPr>
              <p:grpSpPr>
                <a:xfrm>
                  <a:off x="5234427" y="2655766"/>
                  <a:ext cx="235888" cy="235888"/>
                  <a:chOff x="1485802" y="3323764"/>
                  <a:chExt cx="177226" cy="177226"/>
                </a:xfrm>
              </p:grpSpPr>
              <p:sp>
                <p:nvSpPr>
                  <p:cNvPr id="92" name="Freeform 310">
                    <a:extLst>
                      <a:ext uri="{FF2B5EF4-FFF2-40B4-BE49-F238E27FC236}">
                        <a16:creationId xmlns:a16="http://schemas.microsoft.com/office/drawing/2014/main" id="{460462FC-306A-424B-BFB5-9980FDEFA2B1}"/>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93" name="Freeform 311">
                    <a:extLst>
                      <a:ext uri="{FF2B5EF4-FFF2-40B4-BE49-F238E27FC236}">
                        <a16:creationId xmlns:a16="http://schemas.microsoft.com/office/drawing/2014/main" id="{61040435-C310-4E30-A78B-E716B511ADBB}"/>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85" name="Rectangle 84">
              <a:extLst>
                <a:ext uri="{FF2B5EF4-FFF2-40B4-BE49-F238E27FC236}">
                  <a16:creationId xmlns:a16="http://schemas.microsoft.com/office/drawing/2014/main" id="{54283D88-1CFE-4C74-A415-2D62A1461DF7}"/>
                </a:ext>
              </a:extLst>
            </p:cNvPr>
            <p:cNvSpPr/>
            <p:nvPr/>
          </p:nvSpPr>
          <p:spPr>
            <a:xfrm>
              <a:off x="1058399" y="1478888"/>
              <a:ext cx="5473465" cy="137160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The Agency enters into an agreement with FinCEN which specifies the standards, procedures, and systems to be maintained by the agency. At a minimum, these agreements shall include descriptions of the information to which the agency will have access to as well as specific limitation on the access to that information.</a:t>
              </a:r>
            </a:p>
          </p:txBody>
        </p:sp>
        <p:sp>
          <p:nvSpPr>
            <p:cNvPr id="86" name="Rectangle 85">
              <a:extLst>
                <a:ext uri="{FF2B5EF4-FFF2-40B4-BE49-F238E27FC236}">
                  <a16:creationId xmlns:a16="http://schemas.microsoft.com/office/drawing/2014/main" id="{89C00453-2753-45D4-A396-1E63D19BBF67}"/>
                </a:ext>
              </a:extLst>
            </p:cNvPr>
            <p:cNvSpPr/>
            <p:nvPr/>
          </p:nvSpPr>
          <p:spPr>
            <a:xfrm>
              <a:off x="6467856" y="1478888"/>
              <a:ext cx="64008" cy="13716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87" name="Freeform 261">
              <a:extLst>
                <a:ext uri="{FF2B5EF4-FFF2-40B4-BE49-F238E27FC236}">
                  <a16:creationId xmlns:a16="http://schemas.microsoft.com/office/drawing/2014/main" id="{4E69C420-1905-42C6-9A61-A83FEF8B78F6}"/>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98" name="Group 97">
            <a:extLst>
              <a:ext uri="{FF2B5EF4-FFF2-40B4-BE49-F238E27FC236}">
                <a16:creationId xmlns:a16="http://schemas.microsoft.com/office/drawing/2014/main" id="{75EF971E-0FB9-458D-916F-84831FD21545}"/>
              </a:ext>
            </a:extLst>
          </p:cNvPr>
          <p:cNvGrpSpPr/>
          <p:nvPr/>
        </p:nvGrpSpPr>
        <p:grpSpPr>
          <a:xfrm>
            <a:off x="304800" y="4308488"/>
            <a:ext cx="6227064" cy="731520"/>
            <a:chOff x="304800" y="1478888"/>
            <a:chExt cx="6227064" cy="731520"/>
          </a:xfrm>
        </p:grpSpPr>
        <p:grpSp>
          <p:nvGrpSpPr>
            <p:cNvPr id="99" name="Group 98">
              <a:extLst>
                <a:ext uri="{FF2B5EF4-FFF2-40B4-BE49-F238E27FC236}">
                  <a16:creationId xmlns:a16="http://schemas.microsoft.com/office/drawing/2014/main" id="{ED6400E0-96A6-4A0D-8A64-3E355999A095}"/>
                </a:ext>
              </a:extLst>
            </p:cNvPr>
            <p:cNvGrpSpPr>
              <a:grpSpLocks noChangeAspect="1"/>
            </p:cNvGrpSpPr>
            <p:nvPr/>
          </p:nvGrpSpPr>
          <p:grpSpPr>
            <a:xfrm>
              <a:off x="304800" y="1478888"/>
              <a:ext cx="548640" cy="548640"/>
              <a:chOff x="262091" y="8050"/>
              <a:chExt cx="531618" cy="531618"/>
            </a:xfrm>
          </p:grpSpPr>
          <p:sp>
            <p:nvSpPr>
              <p:cNvPr id="103" name="Oval 102">
                <a:extLst>
                  <a:ext uri="{FF2B5EF4-FFF2-40B4-BE49-F238E27FC236}">
                    <a16:creationId xmlns:a16="http://schemas.microsoft.com/office/drawing/2014/main" id="{AEA536C9-44C5-47EB-9651-A55D49013D70}"/>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104" name="Group 103">
                <a:extLst>
                  <a:ext uri="{FF2B5EF4-FFF2-40B4-BE49-F238E27FC236}">
                    <a16:creationId xmlns:a16="http://schemas.microsoft.com/office/drawing/2014/main" id="{E65D3D60-549A-4A71-BA0E-9777AA1A3E89}"/>
                  </a:ext>
                </a:extLst>
              </p:cNvPr>
              <p:cNvGrpSpPr>
                <a:grpSpLocks noChangeAspect="1"/>
              </p:cNvGrpSpPr>
              <p:nvPr/>
            </p:nvGrpSpPr>
            <p:grpSpPr>
              <a:xfrm>
                <a:off x="313015" y="58975"/>
                <a:ext cx="429770" cy="429768"/>
                <a:chOff x="5072120" y="2493461"/>
                <a:chExt cx="560502" cy="560498"/>
              </a:xfrm>
            </p:grpSpPr>
            <p:grpSp>
              <p:nvGrpSpPr>
                <p:cNvPr id="105" name="Group 104">
                  <a:extLst>
                    <a:ext uri="{FF2B5EF4-FFF2-40B4-BE49-F238E27FC236}">
                      <a16:creationId xmlns:a16="http://schemas.microsoft.com/office/drawing/2014/main" id="{71E16E52-A53E-490A-BE90-B258AF2B144D}"/>
                    </a:ext>
                  </a:extLst>
                </p:cNvPr>
                <p:cNvGrpSpPr>
                  <a:grpSpLocks noChangeAspect="1"/>
                </p:cNvGrpSpPr>
                <p:nvPr/>
              </p:nvGrpSpPr>
              <p:grpSpPr bwMode="auto">
                <a:xfrm>
                  <a:off x="5072120" y="2493461"/>
                  <a:ext cx="560502" cy="560498"/>
                  <a:chOff x="1260" y="2"/>
                  <a:chExt cx="3238" cy="3238"/>
                </a:xfrm>
                <a:solidFill>
                  <a:schemeClr val="accent4"/>
                </a:solidFill>
              </p:grpSpPr>
              <p:sp>
                <p:nvSpPr>
                  <p:cNvPr id="109" name="Freeform 12">
                    <a:extLst>
                      <a:ext uri="{FF2B5EF4-FFF2-40B4-BE49-F238E27FC236}">
                        <a16:creationId xmlns:a16="http://schemas.microsoft.com/office/drawing/2014/main" id="{ADC3F5B1-69DD-444B-829E-293688913553}"/>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0" name="Freeform 13">
                    <a:extLst>
                      <a:ext uri="{FF2B5EF4-FFF2-40B4-BE49-F238E27FC236}">
                        <a16:creationId xmlns:a16="http://schemas.microsoft.com/office/drawing/2014/main" id="{2374BB96-DA3B-4CA7-A222-DFCBF72081BC}"/>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1" name="Freeform 16">
                    <a:extLst>
                      <a:ext uri="{FF2B5EF4-FFF2-40B4-BE49-F238E27FC236}">
                        <a16:creationId xmlns:a16="http://schemas.microsoft.com/office/drawing/2014/main" id="{98F57B0B-B2D2-46F4-9C97-D614342356BD}"/>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2" name="Freeform 17">
                    <a:extLst>
                      <a:ext uri="{FF2B5EF4-FFF2-40B4-BE49-F238E27FC236}">
                        <a16:creationId xmlns:a16="http://schemas.microsoft.com/office/drawing/2014/main" id="{0760BFC9-D9EA-421A-A2CF-76BAC6EB004A}"/>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106" name="Group 105">
                  <a:extLst>
                    <a:ext uri="{FF2B5EF4-FFF2-40B4-BE49-F238E27FC236}">
                      <a16:creationId xmlns:a16="http://schemas.microsoft.com/office/drawing/2014/main" id="{E07834D8-8187-41F6-B69A-157C13B998CD}"/>
                    </a:ext>
                  </a:extLst>
                </p:cNvPr>
                <p:cNvGrpSpPr/>
                <p:nvPr/>
              </p:nvGrpSpPr>
              <p:grpSpPr>
                <a:xfrm>
                  <a:off x="5234427" y="2655766"/>
                  <a:ext cx="235888" cy="235888"/>
                  <a:chOff x="1485802" y="3323764"/>
                  <a:chExt cx="177226" cy="177226"/>
                </a:xfrm>
              </p:grpSpPr>
              <p:sp>
                <p:nvSpPr>
                  <p:cNvPr id="107" name="Freeform 310">
                    <a:extLst>
                      <a:ext uri="{FF2B5EF4-FFF2-40B4-BE49-F238E27FC236}">
                        <a16:creationId xmlns:a16="http://schemas.microsoft.com/office/drawing/2014/main" id="{628DA507-BE32-4C31-B9A8-59E1868572AF}"/>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108" name="Freeform 311">
                    <a:extLst>
                      <a:ext uri="{FF2B5EF4-FFF2-40B4-BE49-F238E27FC236}">
                        <a16:creationId xmlns:a16="http://schemas.microsoft.com/office/drawing/2014/main" id="{BA07713E-D141-42C4-B422-B66DA490C09D}"/>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100" name="Rectangle 99">
              <a:extLst>
                <a:ext uri="{FF2B5EF4-FFF2-40B4-BE49-F238E27FC236}">
                  <a16:creationId xmlns:a16="http://schemas.microsoft.com/office/drawing/2014/main" id="{37BD1C73-E8AC-4A26-BFBF-4B79262DFBBC}"/>
                </a:ext>
              </a:extLst>
            </p:cNvPr>
            <p:cNvSpPr/>
            <p:nvPr/>
          </p:nvSpPr>
          <p:spPr>
            <a:xfrm>
              <a:off x="1058399" y="1478888"/>
              <a:ext cx="5473465" cy="73152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The Agency shall provide an initial report that certifies the Agency will implement the standards and procedure required in the CTA.</a:t>
              </a:r>
            </a:p>
          </p:txBody>
        </p:sp>
        <p:sp>
          <p:nvSpPr>
            <p:cNvPr id="101" name="Rectangle 100">
              <a:extLst>
                <a:ext uri="{FF2B5EF4-FFF2-40B4-BE49-F238E27FC236}">
                  <a16:creationId xmlns:a16="http://schemas.microsoft.com/office/drawing/2014/main" id="{00ACAAFF-F360-4CED-8BFC-0FAA576C9CB2}"/>
                </a:ext>
              </a:extLst>
            </p:cNvPr>
            <p:cNvSpPr/>
            <p:nvPr/>
          </p:nvSpPr>
          <p:spPr>
            <a:xfrm>
              <a:off x="6467856" y="1478888"/>
              <a:ext cx="64008" cy="73152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102" name="Freeform 261">
              <a:extLst>
                <a:ext uri="{FF2B5EF4-FFF2-40B4-BE49-F238E27FC236}">
                  <a16:creationId xmlns:a16="http://schemas.microsoft.com/office/drawing/2014/main" id="{02203776-C872-435D-91A3-14FB28C6FC58}"/>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71" name="Title 3"/>
          <p:cNvSpPr txBox="1">
            <a:spLocks/>
          </p:cNvSpPr>
          <p:nvPr/>
        </p:nvSpPr>
        <p:spPr bwMode="gray">
          <a:xfrm>
            <a:off x="494263" y="314288"/>
            <a:ext cx="8037512" cy="4536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spc="-100" baseline="0">
                <a:solidFill>
                  <a:schemeClr val="bg2"/>
                </a:solidFill>
                <a:latin typeface="Arial" panose="020B0604020202020204" pitchFamily="34" charset="0"/>
                <a:ea typeface="+mj-ea"/>
                <a:cs typeface="Arial" panose="020B0604020202020204" pitchFamily="34" charset="0"/>
              </a:defRPr>
            </a:lvl1pPr>
          </a:lstStyle>
          <a:p>
            <a:r>
              <a:rPr lang="en-GB" sz="2400" dirty="0"/>
              <a:t>XIII.  Access to </a:t>
            </a:r>
            <a:r>
              <a:rPr lang="en-GB" sz="2400" dirty="0" err="1"/>
              <a:t>BOI</a:t>
            </a:r>
            <a:r>
              <a:rPr lang="en-GB" sz="2400" dirty="0"/>
              <a:t> by Institutions and Governments</a:t>
            </a:r>
            <a:endParaRPr lang="en-US" sz="2400" dirty="0"/>
          </a:p>
        </p:txBody>
      </p:sp>
    </p:spTree>
    <p:extLst>
      <p:ext uri="{BB962C8B-B14F-4D97-AF65-F5344CB8AC3E}">
        <p14:creationId xmlns:p14="http://schemas.microsoft.com/office/powerpoint/2010/main" val="519585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6738" y="967193"/>
            <a:ext cx="8037512" cy="453600"/>
          </a:xfrm>
        </p:spPr>
        <p:txBody>
          <a:bodyPr>
            <a:noAutofit/>
          </a:bodyPr>
          <a:lstStyle/>
          <a:p>
            <a:r>
              <a:rPr lang="en-US" sz="2000" dirty="0"/>
              <a:t>Maintenance and Disclosure of Information</a:t>
            </a:r>
            <a:endParaRPr lang="en-GB" sz="2000" dirty="0"/>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26237FA6-B01B-4AC4-B2C4-042E0C4FC130}" type="slidenum">
              <a:rPr lang="en-GB" smtClean="0"/>
              <a:pPr/>
              <a:t>31</a:t>
            </a:fld>
            <a:endParaRPr lang="en-GB" dirty="0"/>
          </a:p>
        </p:txBody>
      </p:sp>
      <p:grpSp>
        <p:nvGrpSpPr>
          <p:cNvPr id="51" name="Group 50">
            <a:extLst>
              <a:ext uri="{FF2B5EF4-FFF2-40B4-BE49-F238E27FC236}">
                <a16:creationId xmlns:a16="http://schemas.microsoft.com/office/drawing/2014/main" id="{8D22934E-B642-488A-9241-8C74B2CD587B}"/>
              </a:ext>
            </a:extLst>
          </p:cNvPr>
          <p:cNvGrpSpPr/>
          <p:nvPr/>
        </p:nvGrpSpPr>
        <p:grpSpPr>
          <a:xfrm>
            <a:off x="304800" y="1478888"/>
            <a:ext cx="6227064" cy="548640"/>
            <a:chOff x="304800" y="1478888"/>
            <a:chExt cx="6227064" cy="548640"/>
          </a:xfrm>
        </p:grpSpPr>
        <p:grpSp>
          <p:nvGrpSpPr>
            <p:cNvPr id="52" name="Group 51">
              <a:extLst>
                <a:ext uri="{FF2B5EF4-FFF2-40B4-BE49-F238E27FC236}">
                  <a16:creationId xmlns:a16="http://schemas.microsoft.com/office/drawing/2014/main" id="{D4F367DA-123A-4BE8-8B4C-D0D1E2F14B78}"/>
                </a:ext>
              </a:extLst>
            </p:cNvPr>
            <p:cNvGrpSpPr>
              <a:grpSpLocks noChangeAspect="1"/>
            </p:cNvGrpSpPr>
            <p:nvPr/>
          </p:nvGrpSpPr>
          <p:grpSpPr>
            <a:xfrm>
              <a:off x="304800" y="1478888"/>
              <a:ext cx="548640" cy="548640"/>
              <a:chOff x="262091" y="8050"/>
              <a:chExt cx="531618" cy="531618"/>
            </a:xfrm>
          </p:grpSpPr>
          <p:sp>
            <p:nvSpPr>
              <p:cNvPr id="56" name="Oval 55">
                <a:extLst>
                  <a:ext uri="{FF2B5EF4-FFF2-40B4-BE49-F238E27FC236}">
                    <a16:creationId xmlns:a16="http://schemas.microsoft.com/office/drawing/2014/main" id="{5FFA5810-AD73-4A25-A5FB-08BF03F1FA3F}"/>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57" name="Group 56">
                <a:extLst>
                  <a:ext uri="{FF2B5EF4-FFF2-40B4-BE49-F238E27FC236}">
                    <a16:creationId xmlns:a16="http://schemas.microsoft.com/office/drawing/2014/main" id="{0E337FCD-A926-4567-A0C1-3C22C73043A9}"/>
                  </a:ext>
                </a:extLst>
              </p:cNvPr>
              <p:cNvGrpSpPr>
                <a:grpSpLocks noChangeAspect="1"/>
              </p:cNvGrpSpPr>
              <p:nvPr/>
            </p:nvGrpSpPr>
            <p:grpSpPr>
              <a:xfrm>
                <a:off x="313015" y="58975"/>
                <a:ext cx="429770" cy="429768"/>
                <a:chOff x="5072120" y="2493461"/>
                <a:chExt cx="560502" cy="560498"/>
              </a:xfrm>
            </p:grpSpPr>
            <p:grpSp>
              <p:nvGrpSpPr>
                <p:cNvPr id="58" name="Group 57">
                  <a:extLst>
                    <a:ext uri="{FF2B5EF4-FFF2-40B4-BE49-F238E27FC236}">
                      <a16:creationId xmlns:a16="http://schemas.microsoft.com/office/drawing/2014/main" id="{A69C9B6B-AA10-45BD-A490-0A3F40735960}"/>
                    </a:ext>
                  </a:extLst>
                </p:cNvPr>
                <p:cNvGrpSpPr>
                  <a:grpSpLocks noChangeAspect="1"/>
                </p:cNvGrpSpPr>
                <p:nvPr/>
              </p:nvGrpSpPr>
              <p:grpSpPr bwMode="auto">
                <a:xfrm>
                  <a:off x="5072120" y="2493461"/>
                  <a:ext cx="560502" cy="560498"/>
                  <a:chOff x="1260" y="2"/>
                  <a:chExt cx="3238" cy="3238"/>
                </a:xfrm>
                <a:solidFill>
                  <a:schemeClr val="accent4"/>
                </a:solidFill>
              </p:grpSpPr>
              <p:sp>
                <p:nvSpPr>
                  <p:cNvPr id="65" name="Freeform 12">
                    <a:extLst>
                      <a:ext uri="{FF2B5EF4-FFF2-40B4-BE49-F238E27FC236}">
                        <a16:creationId xmlns:a16="http://schemas.microsoft.com/office/drawing/2014/main" id="{7E889A02-F02B-4FCA-933D-948AAB557B18}"/>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2" name="Freeform 13">
                    <a:extLst>
                      <a:ext uri="{FF2B5EF4-FFF2-40B4-BE49-F238E27FC236}">
                        <a16:creationId xmlns:a16="http://schemas.microsoft.com/office/drawing/2014/main" id="{9994952A-BF95-414E-8DE1-92BA8121B92E}"/>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3" name="Freeform 16">
                    <a:extLst>
                      <a:ext uri="{FF2B5EF4-FFF2-40B4-BE49-F238E27FC236}">
                        <a16:creationId xmlns:a16="http://schemas.microsoft.com/office/drawing/2014/main" id="{E63F6CAB-B453-4F40-838C-4B3DC171419B}"/>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3" name="Freeform 17">
                    <a:extLst>
                      <a:ext uri="{FF2B5EF4-FFF2-40B4-BE49-F238E27FC236}">
                        <a16:creationId xmlns:a16="http://schemas.microsoft.com/office/drawing/2014/main" id="{83FF08BB-1564-480D-96FF-7ED597680972}"/>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61" name="Group 60">
                  <a:extLst>
                    <a:ext uri="{FF2B5EF4-FFF2-40B4-BE49-F238E27FC236}">
                      <a16:creationId xmlns:a16="http://schemas.microsoft.com/office/drawing/2014/main" id="{DAE13D28-70EC-4D76-95B8-7357FA4E9CB2}"/>
                    </a:ext>
                  </a:extLst>
                </p:cNvPr>
                <p:cNvGrpSpPr/>
                <p:nvPr/>
              </p:nvGrpSpPr>
              <p:grpSpPr>
                <a:xfrm>
                  <a:off x="5234427" y="2655766"/>
                  <a:ext cx="235888" cy="235888"/>
                  <a:chOff x="1485802" y="3323764"/>
                  <a:chExt cx="177226" cy="177226"/>
                </a:xfrm>
              </p:grpSpPr>
              <p:sp>
                <p:nvSpPr>
                  <p:cNvPr id="62" name="Freeform 310">
                    <a:extLst>
                      <a:ext uri="{FF2B5EF4-FFF2-40B4-BE49-F238E27FC236}">
                        <a16:creationId xmlns:a16="http://schemas.microsoft.com/office/drawing/2014/main" id="{E196F5A4-D6C2-4811-83F4-45584432F350}"/>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63" name="Freeform 311">
                    <a:extLst>
                      <a:ext uri="{FF2B5EF4-FFF2-40B4-BE49-F238E27FC236}">
                        <a16:creationId xmlns:a16="http://schemas.microsoft.com/office/drawing/2014/main" id="{9004403A-F1ED-4B5B-BEFB-4D959BEED9DD}"/>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53" name="Rectangle 52">
              <a:extLst>
                <a:ext uri="{FF2B5EF4-FFF2-40B4-BE49-F238E27FC236}">
                  <a16:creationId xmlns:a16="http://schemas.microsoft.com/office/drawing/2014/main" id="{1DC123DA-7621-4EB7-9070-046364901B39}"/>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The Agency must establish and maintain a secure system to store the information which it receives.</a:t>
              </a:r>
            </a:p>
          </p:txBody>
        </p:sp>
        <p:sp>
          <p:nvSpPr>
            <p:cNvPr id="54" name="Rectangle 53">
              <a:extLst>
                <a:ext uri="{FF2B5EF4-FFF2-40B4-BE49-F238E27FC236}">
                  <a16:creationId xmlns:a16="http://schemas.microsoft.com/office/drawing/2014/main" id="{7A4A6E8D-7515-42F4-AA89-DBE55C4657C4}"/>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55" name="Freeform 261">
              <a:extLst>
                <a:ext uri="{FF2B5EF4-FFF2-40B4-BE49-F238E27FC236}">
                  <a16:creationId xmlns:a16="http://schemas.microsoft.com/office/drawing/2014/main" id="{C1758952-3424-41F5-A682-4F05CF258C0A}"/>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84" name="Group 83">
            <a:extLst>
              <a:ext uri="{FF2B5EF4-FFF2-40B4-BE49-F238E27FC236}">
                <a16:creationId xmlns:a16="http://schemas.microsoft.com/office/drawing/2014/main" id="{BB8D4637-C80A-44A7-9929-73F43ADC350F}"/>
              </a:ext>
            </a:extLst>
          </p:cNvPr>
          <p:cNvGrpSpPr/>
          <p:nvPr/>
        </p:nvGrpSpPr>
        <p:grpSpPr>
          <a:xfrm>
            <a:off x="304800" y="2221388"/>
            <a:ext cx="6227064" cy="822960"/>
            <a:chOff x="304800" y="1478888"/>
            <a:chExt cx="6227064" cy="822960"/>
          </a:xfrm>
        </p:grpSpPr>
        <p:grpSp>
          <p:nvGrpSpPr>
            <p:cNvPr id="85" name="Group 84">
              <a:extLst>
                <a:ext uri="{FF2B5EF4-FFF2-40B4-BE49-F238E27FC236}">
                  <a16:creationId xmlns:a16="http://schemas.microsoft.com/office/drawing/2014/main" id="{4A28D528-F02C-4FB5-A776-7000322F82E1}"/>
                </a:ext>
              </a:extLst>
            </p:cNvPr>
            <p:cNvGrpSpPr>
              <a:grpSpLocks noChangeAspect="1"/>
            </p:cNvGrpSpPr>
            <p:nvPr/>
          </p:nvGrpSpPr>
          <p:grpSpPr>
            <a:xfrm>
              <a:off x="304800" y="1478888"/>
              <a:ext cx="548640" cy="548640"/>
              <a:chOff x="262091" y="8050"/>
              <a:chExt cx="531618" cy="531618"/>
            </a:xfrm>
          </p:grpSpPr>
          <p:sp>
            <p:nvSpPr>
              <p:cNvPr id="89" name="Oval 88">
                <a:extLst>
                  <a:ext uri="{FF2B5EF4-FFF2-40B4-BE49-F238E27FC236}">
                    <a16:creationId xmlns:a16="http://schemas.microsoft.com/office/drawing/2014/main" id="{5F88310C-FC75-4EB5-A0CD-6EBAB91F32FD}"/>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90" name="Group 89">
                <a:extLst>
                  <a:ext uri="{FF2B5EF4-FFF2-40B4-BE49-F238E27FC236}">
                    <a16:creationId xmlns:a16="http://schemas.microsoft.com/office/drawing/2014/main" id="{6536D1F2-DB0B-46D1-9B80-2D307BEF2D63}"/>
                  </a:ext>
                </a:extLst>
              </p:cNvPr>
              <p:cNvGrpSpPr>
                <a:grpSpLocks noChangeAspect="1"/>
              </p:cNvGrpSpPr>
              <p:nvPr/>
            </p:nvGrpSpPr>
            <p:grpSpPr>
              <a:xfrm>
                <a:off x="313015" y="58975"/>
                <a:ext cx="429770" cy="429768"/>
                <a:chOff x="5072120" y="2493461"/>
                <a:chExt cx="560502" cy="560498"/>
              </a:xfrm>
            </p:grpSpPr>
            <p:grpSp>
              <p:nvGrpSpPr>
                <p:cNvPr id="91" name="Group 90">
                  <a:extLst>
                    <a:ext uri="{FF2B5EF4-FFF2-40B4-BE49-F238E27FC236}">
                      <a16:creationId xmlns:a16="http://schemas.microsoft.com/office/drawing/2014/main" id="{E6965B93-026C-4E9B-841A-99E58CC3939F}"/>
                    </a:ext>
                  </a:extLst>
                </p:cNvPr>
                <p:cNvGrpSpPr>
                  <a:grpSpLocks noChangeAspect="1"/>
                </p:cNvGrpSpPr>
                <p:nvPr/>
              </p:nvGrpSpPr>
              <p:grpSpPr bwMode="auto">
                <a:xfrm>
                  <a:off x="5072120" y="2493461"/>
                  <a:ext cx="560502" cy="560498"/>
                  <a:chOff x="1260" y="2"/>
                  <a:chExt cx="3238" cy="3238"/>
                </a:xfrm>
                <a:solidFill>
                  <a:schemeClr val="accent4"/>
                </a:solidFill>
              </p:grpSpPr>
              <p:sp>
                <p:nvSpPr>
                  <p:cNvPr id="95" name="Freeform 12">
                    <a:extLst>
                      <a:ext uri="{FF2B5EF4-FFF2-40B4-BE49-F238E27FC236}">
                        <a16:creationId xmlns:a16="http://schemas.microsoft.com/office/drawing/2014/main" id="{E14E6482-C819-4229-B3D8-4EE6E73C4DDC}"/>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6" name="Freeform 13">
                    <a:extLst>
                      <a:ext uri="{FF2B5EF4-FFF2-40B4-BE49-F238E27FC236}">
                        <a16:creationId xmlns:a16="http://schemas.microsoft.com/office/drawing/2014/main" id="{79549098-DD11-45E9-9FD1-D5E404E338AC}"/>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7" name="Freeform 16">
                    <a:extLst>
                      <a:ext uri="{FF2B5EF4-FFF2-40B4-BE49-F238E27FC236}">
                        <a16:creationId xmlns:a16="http://schemas.microsoft.com/office/drawing/2014/main" id="{0FC283AD-478A-4A19-852F-9667DDAEE7B8}"/>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8" name="Freeform 17">
                    <a:extLst>
                      <a:ext uri="{FF2B5EF4-FFF2-40B4-BE49-F238E27FC236}">
                        <a16:creationId xmlns:a16="http://schemas.microsoft.com/office/drawing/2014/main" id="{778D318E-F6DA-4C0A-8450-1D984662B651}"/>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92" name="Group 91">
                  <a:extLst>
                    <a:ext uri="{FF2B5EF4-FFF2-40B4-BE49-F238E27FC236}">
                      <a16:creationId xmlns:a16="http://schemas.microsoft.com/office/drawing/2014/main" id="{03661757-5BF5-4A59-936C-BDF6FA0EDEC3}"/>
                    </a:ext>
                  </a:extLst>
                </p:cNvPr>
                <p:cNvGrpSpPr/>
                <p:nvPr/>
              </p:nvGrpSpPr>
              <p:grpSpPr>
                <a:xfrm>
                  <a:off x="5234427" y="2655766"/>
                  <a:ext cx="235888" cy="235888"/>
                  <a:chOff x="1485802" y="3323764"/>
                  <a:chExt cx="177226" cy="177226"/>
                </a:xfrm>
              </p:grpSpPr>
              <p:sp>
                <p:nvSpPr>
                  <p:cNvPr id="93" name="Freeform 310">
                    <a:extLst>
                      <a:ext uri="{FF2B5EF4-FFF2-40B4-BE49-F238E27FC236}">
                        <a16:creationId xmlns:a16="http://schemas.microsoft.com/office/drawing/2014/main" id="{8B15EAF8-6D41-4D3C-A6F2-25AE8DA4E469}"/>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94" name="Freeform 311">
                    <a:extLst>
                      <a:ext uri="{FF2B5EF4-FFF2-40B4-BE49-F238E27FC236}">
                        <a16:creationId xmlns:a16="http://schemas.microsoft.com/office/drawing/2014/main" id="{8979BF85-1E38-4635-A61E-213DD4B84764}"/>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86" name="Rectangle 85">
              <a:extLst>
                <a:ext uri="{FF2B5EF4-FFF2-40B4-BE49-F238E27FC236}">
                  <a16:creationId xmlns:a16="http://schemas.microsoft.com/office/drawing/2014/main" id="{472721F7-5CF4-4065-B035-33DA1862A55D}"/>
                </a:ext>
              </a:extLst>
            </p:cNvPr>
            <p:cNvSpPr/>
            <p:nvPr/>
          </p:nvSpPr>
          <p:spPr>
            <a:xfrm>
              <a:off x="1058399" y="1478888"/>
              <a:ext cx="5473465" cy="82296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The Agency shall have a permanent auditable system of its records which takes note of each information request, by whom it was from and what date the request was.</a:t>
              </a:r>
            </a:p>
          </p:txBody>
        </p:sp>
        <p:sp>
          <p:nvSpPr>
            <p:cNvPr id="87" name="Rectangle 86">
              <a:extLst>
                <a:ext uri="{FF2B5EF4-FFF2-40B4-BE49-F238E27FC236}">
                  <a16:creationId xmlns:a16="http://schemas.microsoft.com/office/drawing/2014/main" id="{F1866221-BFD1-4A70-B3BC-A6C82B824E5E}"/>
                </a:ext>
              </a:extLst>
            </p:cNvPr>
            <p:cNvSpPr/>
            <p:nvPr/>
          </p:nvSpPr>
          <p:spPr>
            <a:xfrm>
              <a:off x="6467856" y="1478888"/>
              <a:ext cx="64008" cy="82296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88" name="Freeform 261">
              <a:extLst>
                <a:ext uri="{FF2B5EF4-FFF2-40B4-BE49-F238E27FC236}">
                  <a16:creationId xmlns:a16="http://schemas.microsoft.com/office/drawing/2014/main" id="{DBF22A2E-68B8-4B67-8F10-5D70C13FDCF0}"/>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99" name="Group 98">
            <a:extLst>
              <a:ext uri="{FF2B5EF4-FFF2-40B4-BE49-F238E27FC236}">
                <a16:creationId xmlns:a16="http://schemas.microsoft.com/office/drawing/2014/main" id="{F174419D-3F91-4010-A93A-F0C768FE0E18}"/>
              </a:ext>
            </a:extLst>
          </p:cNvPr>
          <p:cNvGrpSpPr/>
          <p:nvPr/>
        </p:nvGrpSpPr>
        <p:grpSpPr>
          <a:xfrm>
            <a:off x="304800" y="3192488"/>
            <a:ext cx="6227064" cy="548640"/>
            <a:chOff x="304800" y="1478888"/>
            <a:chExt cx="6227064" cy="548640"/>
          </a:xfrm>
        </p:grpSpPr>
        <p:grpSp>
          <p:nvGrpSpPr>
            <p:cNvPr id="100" name="Group 99">
              <a:extLst>
                <a:ext uri="{FF2B5EF4-FFF2-40B4-BE49-F238E27FC236}">
                  <a16:creationId xmlns:a16="http://schemas.microsoft.com/office/drawing/2014/main" id="{1D6B8E82-7361-42F4-9548-DAE74C5C9380}"/>
                </a:ext>
              </a:extLst>
            </p:cNvPr>
            <p:cNvGrpSpPr>
              <a:grpSpLocks noChangeAspect="1"/>
            </p:cNvGrpSpPr>
            <p:nvPr/>
          </p:nvGrpSpPr>
          <p:grpSpPr>
            <a:xfrm>
              <a:off x="304800" y="1478888"/>
              <a:ext cx="548640" cy="548640"/>
              <a:chOff x="262091" y="8050"/>
              <a:chExt cx="531618" cy="531618"/>
            </a:xfrm>
          </p:grpSpPr>
          <p:sp>
            <p:nvSpPr>
              <p:cNvPr id="104" name="Oval 103">
                <a:extLst>
                  <a:ext uri="{FF2B5EF4-FFF2-40B4-BE49-F238E27FC236}">
                    <a16:creationId xmlns:a16="http://schemas.microsoft.com/office/drawing/2014/main" id="{C0C7684A-4909-4109-A49D-EDD316A48231}"/>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105" name="Group 104">
                <a:extLst>
                  <a:ext uri="{FF2B5EF4-FFF2-40B4-BE49-F238E27FC236}">
                    <a16:creationId xmlns:a16="http://schemas.microsoft.com/office/drawing/2014/main" id="{CBC13E60-93E9-48FC-ACE1-C6ED28E5CC83}"/>
                  </a:ext>
                </a:extLst>
              </p:cNvPr>
              <p:cNvGrpSpPr>
                <a:grpSpLocks noChangeAspect="1"/>
              </p:cNvGrpSpPr>
              <p:nvPr/>
            </p:nvGrpSpPr>
            <p:grpSpPr>
              <a:xfrm>
                <a:off x="313015" y="58975"/>
                <a:ext cx="429770" cy="429768"/>
                <a:chOff x="5072120" y="2493461"/>
                <a:chExt cx="560502" cy="560498"/>
              </a:xfrm>
            </p:grpSpPr>
            <p:grpSp>
              <p:nvGrpSpPr>
                <p:cNvPr id="106" name="Group 105">
                  <a:extLst>
                    <a:ext uri="{FF2B5EF4-FFF2-40B4-BE49-F238E27FC236}">
                      <a16:creationId xmlns:a16="http://schemas.microsoft.com/office/drawing/2014/main" id="{E90AF73C-7111-4871-89A8-DD449B78D044}"/>
                    </a:ext>
                  </a:extLst>
                </p:cNvPr>
                <p:cNvGrpSpPr>
                  <a:grpSpLocks noChangeAspect="1"/>
                </p:cNvGrpSpPr>
                <p:nvPr/>
              </p:nvGrpSpPr>
              <p:grpSpPr bwMode="auto">
                <a:xfrm>
                  <a:off x="5072120" y="2493461"/>
                  <a:ext cx="560502" cy="560498"/>
                  <a:chOff x="1260" y="2"/>
                  <a:chExt cx="3238" cy="3238"/>
                </a:xfrm>
                <a:solidFill>
                  <a:schemeClr val="accent4"/>
                </a:solidFill>
              </p:grpSpPr>
              <p:sp>
                <p:nvSpPr>
                  <p:cNvPr id="110" name="Freeform 12">
                    <a:extLst>
                      <a:ext uri="{FF2B5EF4-FFF2-40B4-BE49-F238E27FC236}">
                        <a16:creationId xmlns:a16="http://schemas.microsoft.com/office/drawing/2014/main" id="{27250242-D39E-4D92-A12A-F1B494A50067}"/>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1" name="Freeform 13">
                    <a:extLst>
                      <a:ext uri="{FF2B5EF4-FFF2-40B4-BE49-F238E27FC236}">
                        <a16:creationId xmlns:a16="http://schemas.microsoft.com/office/drawing/2014/main" id="{35EAA8FF-6198-4B32-9A34-A639FB699D6C}"/>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2" name="Freeform 16">
                    <a:extLst>
                      <a:ext uri="{FF2B5EF4-FFF2-40B4-BE49-F238E27FC236}">
                        <a16:creationId xmlns:a16="http://schemas.microsoft.com/office/drawing/2014/main" id="{6D2FF36A-AA8D-40F7-AC04-AB96A30A6EBC}"/>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3" name="Freeform 17">
                    <a:extLst>
                      <a:ext uri="{FF2B5EF4-FFF2-40B4-BE49-F238E27FC236}">
                        <a16:creationId xmlns:a16="http://schemas.microsoft.com/office/drawing/2014/main" id="{FE047970-D412-4D3A-A8AA-310304E7647B}"/>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107" name="Group 106">
                  <a:extLst>
                    <a:ext uri="{FF2B5EF4-FFF2-40B4-BE49-F238E27FC236}">
                      <a16:creationId xmlns:a16="http://schemas.microsoft.com/office/drawing/2014/main" id="{82A9B247-0FFC-48B9-988E-1C1E5EFD1A16}"/>
                    </a:ext>
                  </a:extLst>
                </p:cNvPr>
                <p:cNvGrpSpPr/>
                <p:nvPr/>
              </p:nvGrpSpPr>
              <p:grpSpPr>
                <a:xfrm>
                  <a:off x="5234427" y="2655766"/>
                  <a:ext cx="235888" cy="235888"/>
                  <a:chOff x="1485802" y="3323764"/>
                  <a:chExt cx="177226" cy="177226"/>
                </a:xfrm>
              </p:grpSpPr>
              <p:sp>
                <p:nvSpPr>
                  <p:cNvPr id="108" name="Freeform 310">
                    <a:extLst>
                      <a:ext uri="{FF2B5EF4-FFF2-40B4-BE49-F238E27FC236}">
                        <a16:creationId xmlns:a16="http://schemas.microsoft.com/office/drawing/2014/main" id="{B85B126C-C44F-4CEB-A9FA-D13066CBEB38}"/>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109" name="Freeform 311">
                    <a:extLst>
                      <a:ext uri="{FF2B5EF4-FFF2-40B4-BE49-F238E27FC236}">
                        <a16:creationId xmlns:a16="http://schemas.microsoft.com/office/drawing/2014/main" id="{1C138B8A-15EC-490B-9063-4B8728AA37E3}"/>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101" name="Rectangle 100">
              <a:extLst>
                <a:ext uri="{FF2B5EF4-FFF2-40B4-BE49-F238E27FC236}">
                  <a16:creationId xmlns:a16="http://schemas.microsoft.com/office/drawing/2014/main" id="{3C087B45-04AF-42A5-97F0-31C34E9398FA}"/>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r>
                <a:rPr lang="en-US" sz="1400" dirty="0">
                  <a:solidFill>
                    <a:schemeClr val="tx2"/>
                  </a:solidFill>
                </a:rPr>
                <a:t>The Agency shall restrict access to this information to specific people who have received training pursuant to the CTA.</a:t>
              </a:r>
            </a:p>
          </p:txBody>
        </p:sp>
        <p:sp>
          <p:nvSpPr>
            <p:cNvPr id="102" name="Rectangle 101">
              <a:extLst>
                <a:ext uri="{FF2B5EF4-FFF2-40B4-BE49-F238E27FC236}">
                  <a16:creationId xmlns:a16="http://schemas.microsoft.com/office/drawing/2014/main" id="{DD5D7628-A0A5-42F4-BE99-C54936DAD6B2}"/>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103" name="Freeform 261">
              <a:extLst>
                <a:ext uri="{FF2B5EF4-FFF2-40B4-BE49-F238E27FC236}">
                  <a16:creationId xmlns:a16="http://schemas.microsoft.com/office/drawing/2014/main" id="{9C0AE55C-E299-4B71-AB88-8EBB23A00237}"/>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148" name="Title 3"/>
          <p:cNvSpPr txBox="1">
            <a:spLocks/>
          </p:cNvSpPr>
          <p:nvPr/>
        </p:nvSpPr>
        <p:spPr bwMode="gray">
          <a:xfrm>
            <a:off x="494263" y="314288"/>
            <a:ext cx="8037512" cy="4536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spc="-100" baseline="0">
                <a:solidFill>
                  <a:schemeClr val="bg2"/>
                </a:solidFill>
                <a:latin typeface="Arial" panose="020B0604020202020204" pitchFamily="34" charset="0"/>
                <a:ea typeface="+mj-ea"/>
                <a:cs typeface="Arial" panose="020B0604020202020204" pitchFamily="34" charset="0"/>
              </a:defRPr>
            </a:lvl1pPr>
          </a:lstStyle>
          <a:p>
            <a:r>
              <a:rPr lang="en-GB" sz="2400" dirty="0"/>
              <a:t>XIII.  Access to </a:t>
            </a:r>
            <a:r>
              <a:rPr lang="en-GB" sz="2400" dirty="0" err="1"/>
              <a:t>BOI</a:t>
            </a:r>
            <a:r>
              <a:rPr lang="en-GB" sz="2400" dirty="0"/>
              <a:t> by Institutions and Governments</a:t>
            </a:r>
            <a:endParaRPr lang="en-US" sz="2400" dirty="0"/>
          </a:p>
        </p:txBody>
      </p:sp>
    </p:spTree>
    <p:extLst>
      <p:ext uri="{BB962C8B-B14F-4D97-AF65-F5344CB8AC3E}">
        <p14:creationId xmlns:p14="http://schemas.microsoft.com/office/powerpoint/2010/main" val="3675357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4172" y="882758"/>
            <a:ext cx="8037512" cy="453600"/>
          </a:xfrm>
        </p:spPr>
        <p:txBody>
          <a:bodyPr/>
          <a:lstStyle/>
          <a:p>
            <a:r>
              <a:rPr lang="en-US" sz="2000" dirty="0" err="1"/>
              <a:t>BOI</a:t>
            </a:r>
            <a:r>
              <a:rPr lang="en-US" sz="2000" dirty="0"/>
              <a:t> Disclosure Basis to Foreign (Non-US) Recipient</a:t>
            </a:r>
            <a:endParaRPr lang="en-GB" sz="2000" dirty="0"/>
          </a:p>
        </p:txBody>
      </p:sp>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26237FA6-B01B-4AC4-B2C4-042E0C4FC130}" type="slidenum">
              <a:rPr lang="en-GB" smtClean="0"/>
              <a:pPr/>
              <a:t>32</a:t>
            </a:fld>
            <a:endParaRPr lang="en-GB" dirty="0"/>
          </a:p>
        </p:txBody>
      </p:sp>
      <p:grpSp>
        <p:nvGrpSpPr>
          <p:cNvPr id="40" name="Group 39">
            <a:extLst>
              <a:ext uri="{FF2B5EF4-FFF2-40B4-BE49-F238E27FC236}">
                <a16:creationId xmlns:a16="http://schemas.microsoft.com/office/drawing/2014/main" id="{FFACCD68-F6F6-4722-BA60-AC3729CDAF13}"/>
              </a:ext>
            </a:extLst>
          </p:cNvPr>
          <p:cNvGrpSpPr/>
          <p:nvPr/>
        </p:nvGrpSpPr>
        <p:grpSpPr>
          <a:xfrm>
            <a:off x="304800" y="1311471"/>
            <a:ext cx="6227065" cy="1107879"/>
            <a:chOff x="304800" y="1478888"/>
            <a:chExt cx="6227065" cy="1107879"/>
          </a:xfrm>
        </p:grpSpPr>
        <p:grpSp>
          <p:nvGrpSpPr>
            <p:cNvPr id="41" name="Group 40">
              <a:extLst>
                <a:ext uri="{FF2B5EF4-FFF2-40B4-BE49-F238E27FC236}">
                  <a16:creationId xmlns:a16="http://schemas.microsoft.com/office/drawing/2014/main" id="{79072523-2256-476F-859F-A8CCE0A5E4EE}"/>
                </a:ext>
              </a:extLst>
            </p:cNvPr>
            <p:cNvGrpSpPr/>
            <p:nvPr/>
          </p:nvGrpSpPr>
          <p:grpSpPr>
            <a:xfrm>
              <a:off x="304800" y="1478888"/>
              <a:ext cx="6227064" cy="548640"/>
              <a:chOff x="304800" y="1478888"/>
              <a:chExt cx="6227064" cy="548640"/>
            </a:xfrm>
          </p:grpSpPr>
          <p:grpSp>
            <p:nvGrpSpPr>
              <p:cNvPr id="43" name="Group 42">
                <a:extLst>
                  <a:ext uri="{FF2B5EF4-FFF2-40B4-BE49-F238E27FC236}">
                    <a16:creationId xmlns:a16="http://schemas.microsoft.com/office/drawing/2014/main" id="{EF955B5F-19A4-4E34-A1B3-5A6649D0416F}"/>
                  </a:ext>
                </a:extLst>
              </p:cNvPr>
              <p:cNvGrpSpPr>
                <a:grpSpLocks noChangeAspect="1"/>
              </p:cNvGrpSpPr>
              <p:nvPr/>
            </p:nvGrpSpPr>
            <p:grpSpPr>
              <a:xfrm>
                <a:off x="304800" y="1478888"/>
                <a:ext cx="548640" cy="548640"/>
                <a:chOff x="262091" y="8050"/>
                <a:chExt cx="531618" cy="531618"/>
              </a:xfrm>
            </p:grpSpPr>
            <p:sp>
              <p:nvSpPr>
                <p:cNvPr id="51" name="Oval 50">
                  <a:extLst>
                    <a:ext uri="{FF2B5EF4-FFF2-40B4-BE49-F238E27FC236}">
                      <a16:creationId xmlns:a16="http://schemas.microsoft.com/office/drawing/2014/main" id="{0A09F387-E576-4E22-8E1F-ABF9544AED0C}"/>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52" name="Group 51">
                  <a:extLst>
                    <a:ext uri="{FF2B5EF4-FFF2-40B4-BE49-F238E27FC236}">
                      <a16:creationId xmlns:a16="http://schemas.microsoft.com/office/drawing/2014/main" id="{479D5813-28EC-43A7-8104-60DDB33D47CC}"/>
                    </a:ext>
                  </a:extLst>
                </p:cNvPr>
                <p:cNvGrpSpPr>
                  <a:grpSpLocks noChangeAspect="1"/>
                </p:cNvGrpSpPr>
                <p:nvPr/>
              </p:nvGrpSpPr>
              <p:grpSpPr>
                <a:xfrm>
                  <a:off x="313015" y="58975"/>
                  <a:ext cx="429770" cy="429768"/>
                  <a:chOff x="5072120" y="2493461"/>
                  <a:chExt cx="560502" cy="560498"/>
                </a:xfrm>
              </p:grpSpPr>
              <p:grpSp>
                <p:nvGrpSpPr>
                  <p:cNvPr id="53" name="Group 52">
                    <a:extLst>
                      <a:ext uri="{FF2B5EF4-FFF2-40B4-BE49-F238E27FC236}">
                        <a16:creationId xmlns:a16="http://schemas.microsoft.com/office/drawing/2014/main" id="{8B5BEFE8-0801-48BA-AC8E-FA0F3599CBAC}"/>
                      </a:ext>
                    </a:extLst>
                  </p:cNvPr>
                  <p:cNvGrpSpPr>
                    <a:grpSpLocks noChangeAspect="1"/>
                  </p:cNvGrpSpPr>
                  <p:nvPr/>
                </p:nvGrpSpPr>
                <p:grpSpPr bwMode="auto">
                  <a:xfrm>
                    <a:off x="5072120" y="2493461"/>
                    <a:ext cx="560502" cy="560498"/>
                    <a:chOff x="1260" y="2"/>
                    <a:chExt cx="3238" cy="3238"/>
                  </a:xfrm>
                  <a:solidFill>
                    <a:schemeClr val="accent4"/>
                  </a:solidFill>
                </p:grpSpPr>
                <p:sp>
                  <p:nvSpPr>
                    <p:cNvPr id="57" name="Freeform 12">
                      <a:extLst>
                        <a:ext uri="{FF2B5EF4-FFF2-40B4-BE49-F238E27FC236}">
                          <a16:creationId xmlns:a16="http://schemas.microsoft.com/office/drawing/2014/main" id="{77CDF27E-9C4C-4EF3-AEAE-5469BEF8C5FC}"/>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8" name="Freeform 13">
                      <a:extLst>
                        <a:ext uri="{FF2B5EF4-FFF2-40B4-BE49-F238E27FC236}">
                          <a16:creationId xmlns:a16="http://schemas.microsoft.com/office/drawing/2014/main" id="{A586B092-108B-4806-B233-FFAF817F51A7}"/>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2" name="Freeform 16">
                      <a:extLst>
                        <a:ext uri="{FF2B5EF4-FFF2-40B4-BE49-F238E27FC236}">
                          <a16:creationId xmlns:a16="http://schemas.microsoft.com/office/drawing/2014/main" id="{2C0E74C2-5110-4FC4-8C29-6B79A1DE7734}"/>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1" name="Freeform 17">
                      <a:extLst>
                        <a:ext uri="{FF2B5EF4-FFF2-40B4-BE49-F238E27FC236}">
                          <a16:creationId xmlns:a16="http://schemas.microsoft.com/office/drawing/2014/main" id="{03E39253-8703-4843-B51C-2A1A6FAB70AA}"/>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54" name="Group 53">
                    <a:extLst>
                      <a:ext uri="{FF2B5EF4-FFF2-40B4-BE49-F238E27FC236}">
                        <a16:creationId xmlns:a16="http://schemas.microsoft.com/office/drawing/2014/main" id="{8D6568A2-E2F8-448A-A83E-B64273F4BC90}"/>
                      </a:ext>
                    </a:extLst>
                  </p:cNvPr>
                  <p:cNvGrpSpPr/>
                  <p:nvPr/>
                </p:nvGrpSpPr>
                <p:grpSpPr>
                  <a:xfrm>
                    <a:off x="5234427" y="2655766"/>
                    <a:ext cx="235888" cy="235888"/>
                    <a:chOff x="1485802" y="3323764"/>
                    <a:chExt cx="177226" cy="177226"/>
                  </a:xfrm>
                </p:grpSpPr>
                <p:sp>
                  <p:nvSpPr>
                    <p:cNvPr id="55" name="Freeform 310">
                      <a:extLst>
                        <a:ext uri="{FF2B5EF4-FFF2-40B4-BE49-F238E27FC236}">
                          <a16:creationId xmlns:a16="http://schemas.microsoft.com/office/drawing/2014/main" id="{5C74E1F7-C4A4-4904-98DD-3D0D5D16E3AC}"/>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56" name="Freeform 311">
                      <a:extLst>
                        <a:ext uri="{FF2B5EF4-FFF2-40B4-BE49-F238E27FC236}">
                          <a16:creationId xmlns:a16="http://schemas.microsoft.com/office/drawing/2014/main" id="{19F5B4B3-E021-4B00-87DB-7D5C01FAF082}"/>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44" name="Rectangle 43">
                <a:extLst>
                  <a:ext uri="{FF2B5EF4-FFF2-40B4-BE49-F238E27FC236}">
                    <a16:creationId xmlns:a16="http://schemas.microsoft.com/office/drawing/2014/main" id="{99D42CC2-27BF-416A-B5A0-FE457027716A}"/>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0" bIns="27432" rtlCol="0" anchor="ctr">
                <a:noAutofit/>
              </a:bodyPr>
              <a:lstStyle/>
              <a:p>
                <a:pPr marL="101600"/>
                <a:r>
                  <a:rPr lang="en-US" sz="1400" dirty="0">
                    <a:solidFill>
                      <a:schemeClr val="tx2"/>
                    </a:solidFill>
                  </a:rPr>
                  <a:t>Type of foreign recipient:</a:t>
                </a:r>
              </a:p>
            </p:txBody>
          </p:sp>
          <p:sp>
            <p:nvSpPr>
              <p:cNvPr id="45" name="Rectangle 44">
                <a:extLst>
                  <a:ext uri="{FF2B5EF4-FFF2-40B4-BE49-F238E27FC236}">
                    <a16:creationId xmlns:a16="http://schemas.microsoft.com/office/drawing/2014/main" id="{9701D592-6F30-4753-8514-518F936F82D9}"/>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47" name="Freeform 261">
                <a:extLst>
                  <a:ext uri="{FF2B5EF4-FFF2-40B4-BE49-F238E27FC236}">
                    <a16:creationId xmlns:a16="http://schemas.microsoft.com/office/drawing/2014/main" id="{9053B8CC-449A-44CD-9C3C-6D0E0A2D35CA}"/>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42" name="TextBox 41">
              <a:extLst>
                <a:ext uri="{FF2B5EF4-FFF2-40B4-BE49-F238E27FC236}">
                  <a16:creationId xmlns:a16="http://schemas.microsoft.com/office/drawing/2014/main" id="{E334571E-DCC0-42E1-9CFB-C39365A48120}"/>
                </a:ext>
              </a:extLst>
            </p:cNvPr>
            <p:cNvSpPr txBox="1"/>
            <p:nvPr/>
          </p:nvSpPr>
          <p:spPr>
            <a:xfrm>
              <a:off x="1058399" y="2025075"/>
              <a:ext cx="5473466" cy="56169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300"/>
                </a:spcAft>
                <a:buClr>
                  <a:schemeClr val="accent1"/>
                </a:buClr>
                <a:buSzTx/>
                <a:buFont typeface="Wingdings" panose="05000000000000000000" pitchFamily="2" charset="2"/>
                <a:buChar char="§"/>
                <a:tabLst/>
                <a:defRPr/>
              </a:pPr>
              <a:r>
                <a:rPr lang="en-US" sz="1400" dirty="0">
                  <a:solidFill>
                    <a:srgbClr val="5F5F5F"/>
                  </a:solidFill>
                  <a:latin typeface="Arial"/>
                </a:rPr>
                <a:t>Non-US l</a:t>
              </a:r>
              <a:r>
                <a:rPr kumimoji="0" lang="en-US" sz="1400" b="0" i="0" u="none" strike="noStrike" kern="1200" cap="none" spc="0" normalizeH="0" baseline="0" noProof="0" dirty="0" err="1">
                  <a:ln>
                    <a:noFill/>
                  </a:ln>
                  <a:solidFill>
                    <a:srgbClr val="5F5F5F"/>
                  </a:solidFill>
                  <a:effectLst/>
                  <a:uLnTx/>
                  <a:uFillTx/>
                  <a:latin typeface="Arial"/>
                  <a:ea typeface="+mn-ea"/>
                  <a:cs typeface="+mn-cs"/>
                </a:rPr>
                <a:t>aw</a:t>
              </a:r>
              <a:r>
                <a:rPr kumimoji="0" lang="en-US" sz="1400" b="0" i="0" u="none" strike="noStrike" kern="1200" cap="none" spc="0" normalizeH="0" baseline="0" noProof="0" dirty="0">
                  <a:ln>
                    <a:noFill/>
                  </a:ln>
                  <a:solidFill>
                    <a:srgbClr val="5F5F5F"/>
                  </a:solidFill>
                  <a:effectLst/>
                  <a:uLnTx/>
                  <a:uFillTx/>
                  <a:latin typeface="Arial"/>
                  <a:ea typeface="+mn-ea"/>
                  <a:cs typeface="+mn-cs"/>
                </a:rPr>
                <a:t> enforcement agency, prosecutor, or judge, </a:t>
              </a:r>
              <a:r>
                <a:rPr kumimoji="0" lang="en-US" sz="1400" b="0" i="1" u="none" strike="noStrike" kern="1200" cap="none" spc="0" normalizeH="0" baseline="0" noProof="0" dirty="0">
                  <a:ln>
                    <a:noFill/>
                  </a:ln>
                  <a:solidFill>
                    <a:srgbClr val="5F5F5F"/>
                  </a:solidFill>
                  <a:effectLst/>
                  <a:uLnTx/>
                  <a:uFillTx/>
                  <a:latin typeface="Arial"/>
                  <a:ea typeface="+mn-ea"/>
                  <a:cs typeface="+mn-cs"/>
                </a:rPr>
                <a:t>or</a:t>
              </a:r>
              <a:endParaRPr lang="en-US" sz="1400" i="1" dirty="0">
                <a:solidFill>
                  <a:srgbClr val="5F5F5F"/>
                </a:solidFill>
                <a:latin typeface="Arial"/>
              </a:endParaRPr>
            </a:p>
            <a:p>
              <a:pPr marL="285750" marR="0" lvl="0" indent="-285750" algn="l" defTabSz="914400" rtl="0" eaLnBrk="1" fontAlgn="auto" latinLnBrk="0" hangingPunct="1">
                <a:lnSpc>
                  <a:spcPct val="100000"/>
                </a:lnSpc>
                <a:spcBef>
                  <a:spcPts val="0"/>
                </a:spcBef>
                <a:spcAft>
                  <a:spcPts val="3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F5F5F"/>
                  </a:solidFill>
                  <a:effectLst/>
                  <a:uLnTx/>
                  <a:uFillTx/>
                  <a:latin typeface="Arial"/>
                  <a:ea typeface="+mn-ea"/>
                  <a:cs typeface="+mn-cs"/>
                </a:rPr>
                <a:t>Non-US central authority, competent authority or similar</a:t>
              </a:r>
            </a:p>
          </p:txBody>
        </p:sp>
      </p:grpSp>
      <p:grpSp>
        <p:nvGrpSpPr>
          <p:cNvPr id="109" name="Group 108">
            <a:extLst>
              <a:ext uri="{FF2B5EF4-FFF2-40B4-BE49-F238E27FC236}">
                <a16:creationId xmlns:a16="http://schemas.microsoft.com/office/drawing/2014/main" id="{9A23C6AC-D425-4271-AE93-842E852277DF}"/>
              </a:ext>
            </a:extLst>
          </p:cNvPr>
          <p:cNvGrpSpPr/>
          <p:nvPr/>
        </p:nvGrpSpPr>
        <p:grpSpPr>
          <a:xfrm>
            <a:off x="304800" y="2495550"/>
            <a:ext cx="6227065" cy="1323323"/>
            <a:chOff x="304800" y="1478888"/>
            <a:chExt cx="6227065" cy="1323323"/>
          </a:xfrm>
        </p:grpSpPr>
        <p:grpSp>
          <p:nvGrpSpPr>
            <p:cNvPr id="110" name="Group 109">
              <a:extLst>
                <a:ext uri="{FF2B5EF4-FFF2-40B4-BE49-F238E27FC236}">
                  <a16:creationId xmlns:a16="http://schemas.microsoft.com/office/drawing/2014/main" id="{E930B870-0A1B-4A3A-8BBB-9B8AC48F590E}"/>
                </a:ext>
              </a:extLst>
            </p:cNvPr>
            <p:cNvGrpSpPr/>
            <p:nvPr/>
          </p:nvGrpSpPr>
          <p:grpSpPr>
            <a:xfrm>
              <a:off x="304800" y="1478888"/>
              <a:ext cx="6227064" cy="548640"/>
              <a:chOff x="304800" y="1478888"/>
              <a:chExt cx="6227064" cy="548640"/>
            </a:xfrm>
          </p:grpSpPr>
          <p:grpSp>
            <p:nvGrpSpPr>
              <p:cNvPr id="112" name="Group 111">
                <a:extLst>
                  <a:ext uri="{FF2B5EF4-FFF2-40B4-BE49-F238E27FC236}">
                    <a16:creationId xmlns:a16="http://schemas.microsoft.com/office/drawing/2014/main" id="{6E70EFBF-7422-450A-9F7D-645B0751D28D}"/>
                  </a:ext>
                </a:extLst>
              </p:cNvPr>
              <p:cNvGrpSpPr>
                <a:grpSpLocks noChangeAspect="1"/>
              </p:cNvGrpSpPr>
              <p:nvPr/>
            </p:nvGrpSpPr>
            <p:grpSpPr>
              <a:xfrm>
                <a:off x="304800" y="1478888"/>
                <a:ext cx="548640" cy="548640"/>
                <a:chOff x="262091" y="8050"/>
                <a:chExt cx="531618" cy="531618"/>
              </a:xfrm>
            </p:grpSpPr>
            <p:sp>
              <p:nvSpPr>
                <p:cNvPr id="116" name="Oval 115">
                  <a:extLst>
                    <a:ext uri="{FF2B5EF4-FFF2-40B4-BE49-F238E27FC236}">
                      <a16:creationId xmlns:a16="http://schemas.microsoft.com/office/drawing/2014/main" id="{8DAAD64C-B7F7-4DEC-AB39-7B71D1BC6F4C}"/>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117" name="Group 116">
                  <a:extLst>
                    <a:ext uri="{FF2B5EF4-FFF2-40B4-BE49-F238E27FC236}">
                      <a16:creationId xmlns:a16="http://schemas.microsoft.com/office/drawing/2014/main" id="{5C45A45C-286F-4DFB-B8A5-136BD2953750}"/>
                    </a:ext>
                  </a:extLst>
                </p:cNvPr>
                <p:cNvGrpSpPr>
                  <a:grpSpLocks noChangeAspect="1"/>
                </p:cNvGrpSpPr>
                <p:nvPr/>
              </p:nvGrpSpPr>
              <p:grpSpPr>
                <a:xfrm>
                  <a:off x="313015" y="58975"/>
                  <a:ext cx="429770" cy="429768"/>
                  <a:chOff x="5072120" y="2493461"/>
                  <a:chExt cx="560502" cy="560498"/>
                </a:xfrm>
              </p:grpSpPr>
              <p:grpSp>
                <p:nvGrpSpPr>
                  <p:cNvPr id="118" name="Group 117">
                    <a:extLst>
                      <a:ext uri="{FF2B5EF4-FFF2-40B4-BE49-F238E27FC236}">
                        <a16:creationId xmlns:a16="http://schemas.microsoft.com/office/drawing/2014/main" id="{14383A82-01B3-4179-B851-66DA8CB41285}"/>
                      </a:ext>
                    </a:extLst>
                  </p:cNvPr>
                  <p:cNvGrpSpPr>
                    <a:grpSpLocks noChangeAspect="1"/>
                  </p:cNvGrpSpPr>
                  <p:nvPr/>
                </p:nvGrpSpPr>
                <p:grpSpPr bwMode="auto">
                  <a:xfrm>
                    <a:off x="5072120" y="2493461"/>
                    <a:ext cx="560502" cy="560498"/>
                    <a:chOff x="1260" y="2"/>
                    <a:chExt cx="3238" cy="3238"/>
                  </a:xfrm>
                  <a:solidFill>
                    <a:schemeClr val="accent4"/>
                  </a:solidFill>
                </p:grpSpPr>
                <p:sp>
                  <p:nvSpPr>
                    <p:cNvPr id="122" name="Freeform 12">
                      <a:extLst>
                        <a:ext uri="{FF2B5EF4-FFF2-40B4-BE49-F238E27FC236}">
                          <a16:creationId xmlns:a16="http://schemas.microsoft.com/office/drawing/2014/main" id="{A9983511-8D38-484C-8BA2-E6E808007EE0}"/>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23" name="Freeform 13">
                      <a:extLst>
                        <a:ext uri="{FF2B5EF4-FFF2-40B4-BE49-F238E27FC236}">
                          <a16:creationId xmlns:a16="http://schemas.microsoft.com/office/drawing/2014/main" id="{3873A282-9198-43B3-857B-A1E417FCB739}"/>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24" name="Freeform 16">
                      <a:extLst>
                        <a:ext uri="{FF2B5EF4-FFF2-40B4-BE49-F238E27FC236}">
                          <a16:creationId xmlns:a16="http://schemas.microsoft.com/office/drawing/2014/main" id="{CE5AC1FF-7140-4862-8E0C-F36E671D5B29}"/>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25" name="Freeform 17">
                      <a:extLst>
                        <a:ext uri="{FF2B5EF4-FFF2-40B4-BE49-F238E27FC236}">
                          <a16:creationId xmlns:a16="http://schemas.microsoft.com/office/drawing/2014/main" id="{3BA6502D-689E-4BE3-944D-F0D0ED02B821}"/>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119" name="Group 118">
                    <a:extLst>
                      <a:ext uri="{FF2B5EF4-FFF2-40B4-BE49-F238E27FC236}">
                        <a16:creationId xmlns:a16="http://schemas.microsoft.com/office/drawing/2014/main" id="{9C107051-7454-403C-AB65-2664DAE66117}"/>
                      </a:ext>
                    </a:extLst>
                  </p:cNvPr>
                  <p:cNvGrpSpPr/>
                  <p:nvPr/>
                </p:nvGrpSpPr>
                <p:grpSpPr>
                  <a:xfrm>
                    <a:off x="5234427" y="2655766"/>
                    <a:ext cx="235888" cy="235888"/>
                    <a:chOff x="1485802" y="3323764"/>
                    <a:chExt cx="177226" cy="177226"/>
                  </a:xfrm>
                </p:grpSpPr>
                <p:sp>
                  <p:nvSpPr>
                    <p:cNvPr id="120" name="Freeform 310">
                      <a:extLst>
                        <a:ext uri="{FF2B5EF4-FFF2-40B4-BE49-F238E27FC236}">
                          <a16:creationId xmlns:a16="http://schemas.microsoft.com/office/drawing/2014/main" id="{29CA2813-895E-43B2-99C4-46C32AB94887}"/>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121" name="Freeform 311">
                      <a:extLst>
                        <a:ext uri="{FF2B5EF4-FFF2-40B4-BE49-F238E27FC236}">
                          <a16:creationId xmlns:a16="http://schemas.microsoft.com/office/drawing/2014/main" id="{6FF1E0F0-5B4C-41DD-8C4F-C993D5444195}"/>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113" name="Rectangle 112">
                <a:extLst>
                  <a:ext uri="{FF2B5EF4-FFF2-40B4-BE49-F238E27FC236}">
                    <a16:creationId xmlns:a16="http://schemas.microsoft.com/office/drawing/2014/main" id="{21196D85-D7F1-406B-B965-75998864F4D3}"/>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0" bIns="27432" rtlCol="0" anchor="ctr">
                <a:noAutofit/>
              </a:bodyPr>
              <a:lstStyle/>
              <a:p>
                <a:pPr marL="101600"/>
                <a:r>
                  <a:rPr lang="en-US" sz="1400" dirty="0">
                    <a:solidFill>
                      <a:schemeClr val="tx2"/>
                    </a:solidFill>
                  </a:rPr>
                  <a:t>Basis for </a:t>
                </a:r>
                <a:r>
                  <a:rPr lang="en-US" sz="1400" dirty="0" err="1">
                    <a:solidFill>
                      <a:schemeClr val="tx2"/>
                    </a:solidFill>
                  </a:rPr>
                  <a:t>BOI</a:t>
                </a:r>
                <a:r>
                  <a:rPr lang="en-US" sz="1400" dirty="0">
                    <a:solidFill>
                      <a:schemeClr val="tx2"/>
                    </a:solidFill>
                  </a:rPr>
                  <a:t> disclosure request:</a:t>
                </a:r>
              </a:p>
            </p:txBody>
          </p:sp>
          <p:sp>
            <p:nvSpPr>
              <p:cNvPr id="114" name="Rectangle 113">
                <a:extLst>
                  <a:ext uri="{FF2B5EF4-FFF2-40B4-BE49-F238E27FC236}">
                    <a16:creationId xmlns:a16="http://schemas.microsoft.com/office/drawing/2014/main" id="{558A5CDF-A9D8-420A-B772-07C24B83D3BF}"/>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115" name="Freeform 261">
                <a:extLst>
                  <a:ext uri="{FF2B5EF4-FFF2-40B4-BE49-F238E27FC236}">
                    <a16:creationId xmlns:a16="http://schemas.microsoft.com/office/drawing/2014/main" id="{1587A84E-F740-4B59-981D-18139521C4ED}"/>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111" name="TextBox 110">
              <a:extLst>
                <a:ext uri="{FF2B5EF4-FFF2-40B4-BE49-F238E27FC236}">
                  <a16:creationId xmlns:a16="http://schemas.microsoft.com/office/drawing/2014/main" id="{E9091A19-4B33-4571-96BF-7341786AEE9C}"/>
                </a:ext>
              </a:extLst>
            </p:cNvPr>
            <p:cNvSpPr txBox="1"/>
            <p:nvPr/>
          </p:nvSpPr>
          <p:spPr>
            <a:xfrm>
              <a:off x="1058399" y="2025075"/>
              <a:ext cx="5473466" cy="77713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3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F5F5F"/>
                  </a:solidFill>
                  <a:effectLst/>
                  <a:uLnTx/>
                  <a:uFillTx/>
                  <a:latin typeface="Arial"/>
                  <a:ea typeface="+mn-ea"/>
                  <a:cs typeface="+mn-cs"/>
                </a:rPr>
                <a:t>International treaty, agreement or convention, </a:t>
              </a:r>
              <a:r>
                <a:rPr kumimoji="0" lang="en-US" sz="1400" b="0" i="1" u="none" strike="noStrike" kern="1200" cap="none" spc="0" normalizeH="0" baseline="0" noProof="0" dirty="0">
                  <a:ln>
                    <a:noFill/>
                  </a:ln>
                  <a:solidFill>
                    <a:srgbClr val="5F5F5F"/>
                  </a:solidFill>
                  <a:effectLst/>
                  <a:uLnTx/>
                  <a:uFillTx/>
                  <a:latin typeface="Arial"/>
                  <a:ea typeface="+mn-ea"/>
                  <a:cs typeface="+mn-cs"/>
                </a:rPr>
                <a:t>or</a:t>
              </a:r>
            </a:p>
            <a:p>
              <a:pPr marL="285750" marR="0" lvl="0" indent="-285750" algn="l" defTabSz="914400" rtl="0" eaLnBrk="1" fontAlgn="auto" latinLnBrk="0" hangingPunct="1">
                <a:lnSpc>
                  <a:spcPct val="100000"/>
                </a:lnSpc>
                <a:spcBef>
                  <a:spcPts val="0"/>
                </a:spcBef>
                <a:spcAft>
                  <a:spcPts val="3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F5F5F"/>
                  </a:solidFill>
                  <a:effectLst/>
                  <a:uLnTx/>
                  <a:uFillTx/>
                  <a:latin typeface="Arial"/>
                  <a:ea typeface="+mn-ea"/>
                  <a:cs typeface="+mn-cs"/>
                </a:rPr>
                <a:t>Official request by </a:t>
              </a:r>
              <a:r>
                <a:rPr lang="en-US" sz="1400" dirty="0">
                  <a:solidFill>
                    <a:srgbClr val="5F5F5F"/>
                  </a:solidFill>
                  <a:latin typeface="Arial"/>
                </a:rPr>
                <a:t>l</a:t>
              </a:r>
              <a:r>
                <a:rPr kumimoji="0" lang="en-US" sz="1400" b="0" i="0" u="none" strike="noStrike" kern="1200" cap="none" spc="0" normalizeH="0" baseline="0" noProof="0" dirty="0" err="1">
                  <a:ln>
                    <a:noFill/>
                  </a:ln>
                  <a:solidFill>
                    <a:srgbClr val="5F5F5F"/>
                  </a:solidFill>
                  <a:effectLst/>
                  <a:uLnTx/>
                  <a:uFillTx/>
                  <a:latin typeface="Arial"/>
                  <a:ea typeface="+mn-ea"/>
                  <a:cs typeface="+mn-cs"/>
                </a:rPr>
                <a:t>aw</a:t>
              </a:r>
              <a:r>
                <a:rPr kumimoji="0" lang="en-US" sz="1400" b="0" i="0" u="none" strike="noStrike" kern="1200" cap="none" spc="0" normalizeH="0" baseline="0" noProof="0" dirty="0">
                  <a:ln>
                    <a:noFill/>
                  </a:ln>
                  <a:solidFill>
                    <a:srgbClr val="5F5F5F"/>
                  </a:solidFill>
                  <a:effectLst/>
                  <a:uLnTx/>
                  <a:uFillTx/>
                  <a:latin typeface="Arial"/>
                  <a:ea typeface="+mn-ea"/>
                  <a:cs typeface="+mn-cs"/>
                </a:rPr>
                <a:t> enforcement agency, prosecutor, or judge of a trusted foreign country</a:t>
              </a:r>
            </a:p>
          </p:txBody>
        </p:sp>
      </p:grpSp>
      <p:grpSp>
        <p:nvGrpSpPr>
          <p:cNvPr id="77" name="Group 76">
            <a:extLst>
              <a:ext uri="{FF2B5EF4-FFF2-40B4-BE49-F238E27FC236}">
                <a16:creationId xmlns:a16="http://schemas.microsoft.com/office/drawing/2014/main" id="{BADFAFFC-F0CF-428B-825C-EB4E6B2DB4AC}"/>
              </a:ext>
            </a:extLst>
          </p:cNvPr>
          <p:cNvGrpSpPr/>
          <p:nvPr/>
        </p:nvGrpSpPr>
        <p:grpSpPr>
          <a:xfrm>
            <a:off x="304800" y="3896288"/>
            <a:ext cx="6227065" cy="1107879"/>
            <a:chOff x="304800" y="1478888"/>
            <a:chExt cx="6227065" cy="1107879"/>
          </a:xfrm>
        </p:grpSpPr>
        <p:grpSp>
          <p:nvGrpSpPr>
            <p:cNvPr id="78" name="Group 77">
              <a:extLst>
                <a:ext uri="{FF2B5EF4-FFF2-40B4-BE49-F238E27FC236}">
                  <a16:creationId xmlns:a16="http://schemas.microsoft.com/office/drawing/2014/main" id="{06EAA505-C0C9-43B9-9101-4F64263CE480}"/>
                </a:ext>
              </a:extLst>
            </p:cNvPr>
            <p:cNvGrpSpPr/>
            <p:nvPr/>
          </p:nvGrpSpPr>
          <p:grpSpPr>
            <a:xfrm>
              <a:off x="304800" y="1478888"/>
              <a:ext cx="6227064" cy="548640"/>
              <a:chOff x="304800" y="1478888"/>
              <a:chExt cx="6227064" cy="548640"/>
            </a:xfrm>
          </p:grpSpPr>
          <p:grpSp>
            <p:nvGrpSpPr>
              <p:cNvPr id="80" name="Group 79">
                <a:extLst>
                  <a:ext uri="{FF2B5EF4-FFF2-40B4-BE49-F238E27FC236}">
                    <a16:creationId xmlns:a16="http://schemas.microsoft.com/office/drawing/2014/main" id="{4C6ECEF8-1B8E-4FE3-83AB-ABD82F119B85}"/>
                  </a:ext>
                </a:extLst>
              </p:cNvPr>
              <p:cNvGrpSpPr>
                <a:grpSpLocks noChangeAspect="1"/>
              </p:cNvGrpSpPr>
              <p:nvPr/>
            </p:nvGrpSpPr>
            <p:grpSpPr>
              <a:xfrm>
                <a:off x="304800" y="1478888"/>
                <a:ext cx="548640" cy="548640"/>
                <a:chOff x="262091" y="8050"/>
                <a:chExt cx="531618" cy="531618"/>
              </a:xfrm>
            </p:grpSpPr>
            <p:sp>
              <p:nvSpPr>
                <p:cNvPr id="84" name="Oval 83">
                  <a:extLst>
                    <a:ext uri="{FF2B5EF4-FFF2-40B4-BE49-F238E27FC236}">
                      <a16:creationId xmlns:a16="http://schemas.microsoft.com/office/drawing/2014/main" id="{575884C6-1FED-483F-B001-3B9A9E2DC374}"/>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85" name="Group 84">
                  <a:extLst>
                    <a:ext uri="{FF2B5EF4-FFF2-40B4-BE49-F238E27FC236}">
                      <a16:creationId xmlns:a16="http://schemas.microsoft.com/office/drawing/2014/main" id="{D0240B7D-BB52-4922-BF08-0B20CA51D6C8}"/>
                    </a:ext>
                  </a:extLst>
                </p:cNvPr>
                <p:cNvGrpSpPr>
                  <a:grpSpLocks noChangeAspect="1"/>
                </p:cNvGrpSpPr>
                <p:nvPr/>
              </p:nvGrpSpPr>
              <p:grpSpPr>
                <a:xfrm>
                  <a:off x="313015" y="58975"/>
                  <a:ext cx="429770" cy="429768"/>
                  <a:chOff x="5072120" y="2493461"/>
                  <a:chExt cx="560502" cy="560498"/>
                </a:xfrm>
              </p:grpSpPr>
              <p:grpSp>
                <p:nvGrpSpPr>
                  <p:cNvPr id="86" name="Group 85">
                    <a:extLst>
                      <a:ext uri="{FF2B5EF4-FFF2-40B4-BE49-F238E27FC236}">
                        <a16:creationId xmlns:a16="http://schemas.microsoft.com/office/drawing/2014/main" id="{44E52F04-14B4-4A7F-8873-D6E25406BEC9}"/>
                      </a:ext>
                    </a:extLst>
                  </p:cNvPr>
                  <p:cNvGrpSpPr>
                    <a:grpSpLocks noChangeAspect="1"/>
                  </p:cNvGrpSpPr>
                  <p:nvPr/>
                </p:nvGrpSpPr>
                <p:grpSpPr bwMode="auto">
                  <a:xfrm>
                    <a:off x="5072120" y="2493461"/>
                    <a:ext cx="560502" cy="560498"/>
                    <a:chOff x="1260" y="2"/>
                    <a:chExt cx="3238" cy="3238"/>
                  </a:xfrm>
                  <a:solidFill>
                    <a:schemeClr val="accent4"/>
                  </a:solidFill>
                </p:grpSpPr>
                <p:sp>
                  <p:nvSpPr>
                    <p:cNvPr id="90" name="Freeform 12">
                      <a:extLst>
                        <a:ext uri="{FF2B5EF4-FFF2-40B4-BE49-F238E27FC236}">
                          <a16:creationId xmlns:a16="http://schemas.microsoft.com/office/drawing/2014/main" id="{D8437B9B-ECD0-4B73-83A1-4A4710824723}"/>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48" name="Freeform 13">
                      <a:extLst>
                        <a:ext uri="{FF2B5EF4-FFF2-40B4-BE49-F238E27FC236}">
                          <a16:creationId xmlns:a16="http://schemas.microsoft.com/office/drawing/2014/main" id="{2FE9E38F-1877-4104-ADDB-F3D3C10325F6}"/>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49" name="Freeform 16">
                      <a:extLst>
                        <a:ext uri="{FF2B5EF4-FFF2-40B4-BE49-F238E27FC236}">
                          <a16:creationId xmlns:a16="http://schemas.microsoft.com/office/drawing/2014/main" id="{AF46062D-CD8A-45B3-AFA8-D80EA6C19D33}"/>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50" name="Freeform 17">
                      <a:extLst>
                        <a:ext uri="{FF2B5EF4-FFF2-40B4-BE49-F238E27FC236}">
                          <a16:creationId xmlns:a16="http://schemas.microsoft.com/office/drawing/2014/main" id="{CA58998B-7467-4DE8-AE8C-6DBF3B733E4F}"/>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87" name="Group 86">
                    <a:extLst>
                      <a:ext uri="{FF2B5EF4-FFF2-40B4-BE49-F238E27FC236}">
                        <a16:creationId xmlns:a16="http://schemas.microsoft.com/office/drawing/2014/main" id="{626BA1F0-86C8-459F-BA63-10526442474B}"/>
                      </a:ext>
                    </a:extLst>
                  </p:cNvPr>
                  <p:cNvGrpSpPr/>
                  <p:nvPr/>
                </p:nvGrpSpPr>
                <p:grpSpPr>
                  <a:xfrm>
                    <a:off x="5234427" y="2655766"/>
                    <a:ext cx="235888" cy="235888"/>
                    <a:chOff x="1485802" y="3323764"/>
                    <a:chExt cx="177226" cy="177226"/>
                  </a:xfrm>
                </p:grpSpPr>
                <p:sp>
                  <p:nvSpPr>
                    <p:cNvPr id="88" name="Freeform 310">
                      <a:extLst>
                        <a:ext uri="{FF2B5EF4-FFF2-40B4-BE49-F238E27FC236}">
                          <a16:creationId xmlns:a16="http://schemas.microsoft.com/office/drawing/2014/main" id="{BCC5630D-0870-416C-8F7A-B35D5B83C697}"/>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89" name="Freeform 311">
                      <a:extLst>
                        <a:ext uri="{FF2B5EF4-FFF2-40B4-BE49-F238E27FC236}">
                          <a16:creationId xmlns:a16="http://schemas.microsoft.com/office/drawing/2014/main" id="{052627E8-1407-40E3-AC43-31191C2BEE40}"/>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81" name="Rectangle 80">
                <a:extLst>
                  <a:ext uri="{FF2B5EF4-FFF2-40B4-BE49-F238E27FC236}">
                    <a16:creationId xmlns:a16="http://schemas.microsoft.com/office/drawing/2014/main" id="{9D594D92-EFF9-445C-83B5-F46FA9ADD067}"/>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0" bIns="27432" rtlCol="0" anchor="ctr">
                <a:noAutofit/>
              </a:bodyPr>
              <a:lstStyle/>
              <a:p>
                <a:pPr marL="101600"/>
                <a:r>
                  <a:rPr lang="en-US" sz="1400" dirty="0">
                    <a:solidFill>
                      <a:schemeClr val="tx2"/>
                    </a:solidFill>
                  </a:rPr>
                  <a:t>Purpose of foreign request, authorized under foreign law:</a:t>
                </a:r>
              </a:p>
            </p:txBody>
          </p:sp>
          <p:sp>
            <p:nvSpPr>
              <p:cNvPr id="82" name="Rectangle 81">
                <a:extLst>
                  <a:ext uri="{FF2B5EF4-FFF2-40B4-BE49-F238E27FC236}">
                    <a16:creationId xmlns:a16="http://schemas.microsoft.com/office/drawing/2014/main" id="{8FBBFD55-D59B-4029-AC24-D53A54DD3AC1}"/>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83" name="Freeform 261">
                <a:extLst>
                  <a:ext uri="{FF2B5EF4-FFF2-40B4-BE49-F238E27FC236}">
                    <a16:creationId xmlns:a16="http://schemas.microsoft.com/office/drawing/2014/main" id="{9FCFF0D3-D36F-4E19-B358-94B7011292F7}"/>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79" name="TextBox 78">
              <a:extLst>
                <a:ext uri="{FF2B5EF4-FFF2-40B4-BE49-F238E27FC236}">
                  <a16:creationId xmlns:a16="http://schemas.microsoft.com/office/drawing/2014/main" id="{3694B2EE-256A-41AC-9A94-9A57F6082D72}"/>
                </a:ext>
              </a:extLst>
            </p:cNvPr>
            <p:cNvSpPr txBox="1"/>
            <p:nvPr/>
          </p:nvSpPr>
          <p:spPr>
            <a:xfrm>
              <a:off x="1058399" y="2025075"/>
              <a:ext cx="5473466" cy="56169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300"/>
                </a:spcAft>
                <a:buClr>
                  <a:schemeClr val="accent1"/>
                </a:buClr>
                <a:buSzTx/>
                <a:buFont typeface="Wingdings" panose="05000000000000000000" pitchFamily="2" charset="2"/>
                <a:buChar char="§"/>
                <a:tabLst/>
                <a:defRPr/>
              </a:pPr>
              <a:r>
                <a:rPr lang="en-US" sz="1400" dirty="0">
                  <a:solidFill>
                    <a:srgbClr val="5F5F5F"/>
                  </a:solidFill>
                  <a:latin typeface="Arial"/>
                </a:rPr>
                <a:t>l</a:t>
              </a:r>
              <a:r>
                <a:rPr kumimoji="0" lang="en-US" sz="1400" b="0" i="0" u="none" strike="noStrike" kern="1200" cap="none" spc="0" normalizeH="0" baseline="0" noProof="0" dirty="0" err="1">
                  <a:ln>
                    <a:noFill/>
                  </a:ln>
                  <a:solidFill>
                    <a:srgbClr val="5F5F5F"/>
                  </a:solidFill>
                  <a:effectLst/>
                  <a:uLnTx/>
                  <a:uFillTx/>
                  <a:latin typeface="Arial"/>
                  <a:ea typeface="+mn-ea"/>
                  <a:cs typeface="+mn-cs"/>
                </a:rPr>
                <a:t>aw</a:t>
              </a:r>
              <a:r>
                <a:rPr kumimoji="0" lang="en-US" sz="1400" b="0" i="0" u="none" strike="noStrike" kern="1200" cap="none" spc="0" normalizeH="0" baseline="0" noProof="0" dirty="0">
                  <a:ln>
                    <a:noFill/>
                  </a:ln>
                  <a:solidFill>
                    <a:srgbClr val="5F5F5F"/>
                  </a:solidFill>
                  <a:effectLst/>
                  <a:uLnTx/>
                  <a:uFillTx/>
                  <a:latin typeface="Arial"/>
                  <a:ea typeface="+mn-ea"/>
                  <a:cs typeface="+mn-cs"/>
                </a:rPr>
                <a:t> enforcement investigation or prosecution, </a:t>
              </a:r>
              <a:r>
                <a:rPr kumimoji="0" lang="en-US" sz="1400" b="0" i="1" u="none" strike="noStrike" kern="1200" cap="none" spc="0" normalizeH="0" baseline="0" noProof="0" dirty="0">
                  <a:ln>
                    <a:noFill/>
                  </a:ln>
                  <a:solidFill>
                    <a:srgbClr val="5F5F5F"/>
                  </a:solidFill>
                  <a:effectLst/>
                  <a:uLnTx/>
                  <a:uFillTx/>
                  <a:latin typeface="Arial"/>
                  <a:ea typeface="+mn-ea"/>
                  <a:cs typeface="+mn-cs"/>
                </a:rPr>
                <a:t>or</a:t>
              </a:r>
              <a:endParaRPr lang="en-US" sz="1400" i="1" dirty="0">
                <a:solidFill>
                  <a:srgbClr val="5F5F5F"/>
                </a:solidFill>
                <a:latin typeface="Arial"/>
              </a:endParaRPr>
            </a:p>
            <a:p>
              <a:pPr marL="285750" marR="0" lvl="0" indent="-285750" algn="l" defTabSz="914400" rtl="0" eaLnBrk="1" fontAlgn="auto" latinLnBrk="0" hangingPunct="1">
                <a:lnSpc>
                  <a:spcPct val="100000"/>
                </a:lnSpc>
                <a:spcBef>
                  <a:spcPts val="0"/>
                </a:spcBef>
                <a:spcAft>
                  <a:spcPts val="3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F5F5F"/>
                  </a:solidFill>
                  <a:effectLst/>
                  <a:uLnTx/>
                  <a:uFillTx/>
                  <a:latin typeface="Arial"/>
                  <a:ea typeface="+mn-ea"/>
                  <a:cs typeface="+mn-cs"/>
                </a:rPr>
                <a:t>national security or intelligence activities</a:t>
              </a:r>
            </a:p>
          </p:txBody>
        </p:sp>
      </p:grpSp>
      <p:sp>
        <p:nvSpPr>
          <p:cNvPr id="92" name="Title 3"/>
          <p:cNvSpPr txBox="1">
            <a:spLocks/>
          </p:cNvSpPr>
          <p:nvPr/>
        </p:nvSpPr>
        <p:spPr bwMode="gray">
          <a:xfrm>
            <a:off x="494263" y="314288"/>
            <a:ext cx="8037512" cy="4536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spc="-100" baseline="0">
                <a:solidFill>
                  <a:schemeClr val="bg2"/>
                </a:solidFill>
                <a:latin typeface="Arial" panose="020B0604020202020204" pitchFamily="34" charset="0"/>
                <a:ea typeface="+mj-ea"/>
                <a:cs typeface="Arial" panose="020B0604020202020204" pitchFamily="34" charset="0"/>
              </a:defRPr>
            </a:lvl1pPr>
          </a:lstStyle>
          <a:p>
            <a:r>
              <a:rPr lang="en-GB" sz="2400" dirty="0"/>
              <a:t>XIII.  Access to </a:t>
            </a:r>
            <a:r>
              <a:rPr lang="en-GB" sz="2400" dirty="0" err="1"/>
              <a:t>BOI</a:t>
            </a:r>
            <a:r>
              <a:rPr lang="en-GB" sz="2400" dirty="0"/>
              <a:t> by Institutions and Governments</a:t>
            </a:r>
            <a:endParaRPr lang="en-US" sz="2400" dirty="0"/>
          </a:p>
        </p:txBody>
      </p:sp>
    </p:spTree>
    <p:extLst>
      <p:ext uri="{BB962C8B-B14F-4D97-AF65-F5344CB8AC3E}">
        <p14:creationId xmlns:p14="http://schemas.microsoft.com/office/powerpoint/2010/main" val="2406438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237FA6-B01B-4AC4-B2C4-042E0C4FC130}" type="slidenum">
              <a:rPr lang="en-GB" smtClean="0"/>
              <a:pPr/>
              <a:t>33</a:t>
            </a:fld>
            <a:endParaRPr lang="en-GB" dirty="0"/>
          </a:p>
        </p:txBody>
      </p:sp>
      <p:grpSp>
        <p:nvGrpSpPr>
          <p:cNvPr id="40" name="Group 39">
            <a:extLst>
              <a:ext uri="{FF2B5EF4-FFF2-40B4-BE49-F238E27FC236}">
                <a16:creationId xmlns:a16="http://schemas.microsoft.com/office/drawing/2014/main" id="{FFACCD68-F6F6-4722-BA60-AC3729CDAF13}"/>
              </a:ext>
            </a:extLst>
          </p:cNvPr>
          <p:cNvGrpSpPr/>
          <p:nvPr/>
        </p:nvGrpSpPr>
        <p:grpSpPr>
          <a:xfrm>
            <a:off x="304800" y="1352550"/>
            <a:ext cx="6227065" cy="853964"/>
            <a:chOff x="304800" y="1478888"/>
            <a:chExt cx="6227065" cy="853964"/>
          </a:xfrm>
        </p:grpSpPr>
        <p:grpSp>
          <p:nvGrpSpPr>
            <p:cNvPr id="41" name="Group 40">
              <a:extLst>
                <a:ext uri="{FF2B5EF4-FFF2-40B4-BE49-F238E27FC236}">
                  <a16:creationId xmlns:a16="http://schemas.microsoft.com/office/drawing/2014/main" id="{79072523-2256-476F-859F-A8CCE0A5E4EE}"/>
                </a:ext>
              </a:extLst>
            </p:cNvPr>
            <p:cNvGrpSpPr/>
            <p:nvPr/>
          </p:nvGrpSpPr>
          <p:grpSpPr>
            <a:xfrm>
              <a:off x="304800" y="1478888"/>
              <a:ext cx="6227064" cy="548640"/>
              <a:chOff x="304800" y="1478888"/>
              <a:chExt cx="6227064" cy="548640"/>
            </a:xfrm>
          </p:grpSpPr>
          <p:grpSp>
            <p:nvGrpSpPr>
              <p:cNvPr id="43" name="Group 42">
                <a:extLst>
                  <a:ext uri="{FF2B5EF4-FFF2-40B4-BE49-F238E27FC236}">
                    <a16:creationId xmlns:a16="http://schemas.microsoft.com/office/drawing/2014/main" id="{EF955B5F-19A4-4E34-A1B3-5A6649D0416F}"/>
                  </a:ext>
                </a:extLst>
              </p:cNvPr>
              <p:cNvGrpSpPr>
                <a:grpSpLocks noChangeAspect="1"/>
              </p:cNvGrpSpPr>
              <p:nvPr/>
            </p:nvGrpSpPr>
            <p:grpSpPr>
              <a:xfrm>
                <a:off x="304800" y="1478888"/>
                <a:ext cx="548640" cy="548640"/>
                <a:chOff x="262091" y="8050"/>
                <a:chExt cx="531618" cy="531618"/>
              </a:xfrm>
            </p:grpSpPr>
            <p:sp>
              <p:nvSpPr>
                <p:cNvPr id="51" name="Oval 50">
                  <a:extLst>
                    <a:ext uri="{FF2B5EF4-FFF2-40B4-BE49-F238E27FC236}">
                      <a16:creationId xmlns:a16="http://schemas.microsoft.com/office/drawing/2014/main" id="{0A09F387-E576-4E22-8E1F-ABF9544AED0C}"/>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52" name="Group 51">
                  <a:extLst>
                    <a:ext uri="{FF2B5EF4-FFF2-40B4-BE49-F238E27FC236}">
                      <a16:creationId xmlns:a16="http://schemas.microsoft.com/office/drawing/2014/main" id="{479D5813-28EC-43A7-8104-60DDB33D47CC}"/>
                    </a:ext>
                  </a:extLst>
                </p:cNvPr>
                <p:cNvGrpSpPr>
                  <a:grpSpLocks noChangeAspect="1"/>
                </p:cNvGrpSpPr>
                <p:nvPr/>
              </p:nvGrpSpPr>
              <p:grpSpPr>
                <a:xfrm>
                  <a:off x="313015" y="58975"/>
                  <a:ext cx="429770" cy="429768"/>
                  <a:chOff x="5072120" y="2493461"/>
                  <a:chExt cx="560502" cy="560498"/>
                </a:xfrm>
              </p:grpSpPr>
              <p:grpSp>
                <p:nvGrpSpPr>
                  <p:cNvPr id="53" name="Group 52">
                    <a:extLst>
                      <a:ext uri="{FF2B5EF4-FFF2-40B4-BE49-F238E27FC236}">
                        <a16:creationId xmlns:a16="http://schemas.microsoft.com/office/drawing/2014/main" id="{8B5BEFE8-0801-48BA-AC8E-FA0F3599CBAC}"/>
                      </a:ext>
                    </a:extLst>
                  </p:cNvPr>
                  <p:cNvGrpSpPr>
                    <a:grpSpLocks noChangeAspect="1"/>
                  </p:cNvGrpSpPr>
                  <p:nvPr/>
                </p:nvGrpSpPr>
                <p:grpSpPr bwMode="auto">
                  <a:xfrm>
                    <a:off x="5072120" y="2493461"/>
                    <a:ext cx="560502" cy="560498"/>
                    <a:chOff x="1260" y="2"/>
                    <a:chExt cx="3238" cy="3238"/>
                  </a:xfrm>
                  <a:solidFill>
                    <a:schemeClr val="accent4"/>
                  </a:solidFill>
                </p:grpSpPr>
                <p:sp>
                  <p:nvSpPr>
                    <p:cNvPr id="57" name="Freeform 12">
                      <a:extLst>
                        <a:ext uri="{FF2B5EF4-FFF2-40B4-BE49-F238E27FC236}">
                          <a16:creationId xmlns:a16="http://schemas.microsoft.com/office/drawing/2014/main" id="{77CDF27E-9C4C-4EF3-AEAE-5469BEF8C5FC}"/>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8" name="Freeform 13">
                      <a:extLst>
                        <a:ext uri="{FF2B5EF4-FFF2-40B4-BE49-F238E27FC236}">
                          <a16:creationId xmlns:a16="http://schemas.microsoft.com/office/drawing/2014/main" id="{A586B092-108B-4806-B233-FFAF817F51A7}"/>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2" name="Freeform 16">
                      <a:extLst>
                        <a:ext uri="{FF2B5EF4-FFF2-40B4-BE49-F238E27FC236}">
                          <a16:creationId xmlns:a16="http://schemas.microsoft.com/office/drawing/2014/main" id="{2C0E74C2-5110-4FC4-8C29-6B79A1DE7734}"/>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1" name="Freeform 17">
                      <a:extLst>
                        <a:ext uri="{FF2B5EF4-FFF2-40B4-BE49-F238E27FC236}">
                          <a16:creationId xmlns:a16="http://schemas.microsoft.com/office/drawing/2014/main" id="{03E39253-8703-4843-B51C-2A1A6FAB70AA}"/>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54" name="Group 53">
                    <a:extLst>
                      <a:ext uri="{FF2B5EF4-FFF2-40B4-BE49-F238E27FC236}">
                        <a16:creationId xmlns:a16="http://schemas.microsoft.com/office/drawing/2014/main" id="{8D6568A2-E2F8-448A-A83E-B64273F4BC90}"/>
                      </a:ext>
                    </a:extLst>
                  </p:cNvPr>
                  <p:cNvGrpSpPr/>
                  <p:nvPr/>
                </p:nvGrpSpPr>
                <p:grpSpPr>
                  <a:xfrm>
                    <a:off x="5234427" y="2655766"/>
                    <a:ext cx="235888" cy="235888"/>
                    <a:chOff x="1485802" y="3323764"/>
                    <a:chExt cx="177226" cy="177226"/>
                  </a:xfrm>
                </p:grpSpPr>
                <p:sp>
                  <p:nvSpPr>
                    <p:cNvPr id="55" name="Freeform 310">
                      <a:extLst>
                        <a:ext uri="{FF2B5EF4-FFF2-40B4-BE49-F238E27FC236}">
                          <a16:creationId xmlns:a16="http://schemas.microsoft.com/office/drawing/2014/main" id="{5C74E1F7-C4A4-4904-98DD-3D0D5D16E3AC}"/>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56" name="Freeform 311">
                      <a:extLst>
                        <a:ext uri="{FF2B5EF4-FFF2-40B4-BE49-F238E27FC236}">
                          <a16:creationId xmlns:a16="http://schemas.microsoft.com/office/drawing/2014/main" id="{19F5B4B3-E021-4B00-87DB-7D5C01FAF082}"/>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44" name="Rectangle 43">
                <a:extLst>
                  <a:ext uri="{FF2B5EF4-FFF2-40B4-BE49-F238E27FC236}">
                    <a16:creationId xmlns:a16="http://schemas.microsoft.com/office/drawing/2014/main" id="{99D42CC2-27BF-416A-B5A0-FE457027716A}"/>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0" bIns="27432" rtlCol="0" anchor="ctr">
                <a:noAutofit/>
              </a:bodyPr>
              <a:lstStyle/>
              <a:p>
                <a:pPr marL="101600"/>
                <a:r>
                  <a:rPr lang="en-US" sz="1400" dirty="0">
                    <a:solidFill>
                      <a:schemeClr val="tx2"/>
                    </a:solidFill>
                  </a:rPr>
                  <a:t>Comply with requirements of i</a:t>
                </a:r>
                <a:r>
                  <a:rPr kumimoji="0" lang="en-US" sz="1400" b="0" i="0" u="none" strike="noStrike" kern="1200" cap="none" spc="0" normalizeH="0" baseline="0" noProof="0" dirty="0" err="1">
                    <a:ln>
                      <a:noFill/>
                    </a:ln>
                    <a:solidFill>
                      <a:srgbClr val="5F5F5F"/>
                    </a:solidFill>
                    <a:effectLst/>
                    <a:uLnTx/>
                    <a:uFillTx/>
                    <a:latin typeface="Arial"/>
                    <a:ea typeface="+mn-ea"/>
                    <a:cs typeface="+mn-cs"/>
                  </a:rPr>
                  <a:t>nternational</a:t>
                </a:r>
                <a:r>
                  <a:rPr kumimoji="0" lang="en-US" sz="1400" b="0" i="0" u="none" strike="noStrike" kern="1200" cap="none" spc="0" normalizeH="0" baseline="0" noProof="0" dirty="0">
                    <a:ln>
                      <a:noFill/>
                    </a:ln>
                    <a:solidFill>
                      <a:srgbClr val="5F5F5F"/>
                    </a:solidFill>
                    <a:effectLst/>
                    <a:uLnTx/>
                    <a:uFillTx/>
                    <a:latin typeface="Arial"/>
                    <a:ea typeface="+mn-ea"/>
                    <a:cs typeface="+mn-cs"/>
                  </a:rPr>
                  <a:t> treaty, agreement or convention</a:t>
                </a:r>
                <a:endParaRPr lang="en-US" sz="1400" dirty="0">
                  <a:solidFill>
                    <a:schemeClr val="tx2"/>
                  </a:solidFill>
                </a:endParaRPr>
              </a:p>
            </p:txBody>
          </p:sp>
          <p:sp>
            <p:nvSpPr>
              <p:cNvPr id="45" name="Rectangle 44">
                <a:extLst>
                  <a:ext uri="{FF2B5EF4-FFF2-40B4-BE49-F238E27FC236}">
                    <a16:creationId xmlns:a16="http://schemas.microsoft.com/office/drawing/2014/main" id="{9701D592-6F30-4753-8514-518F936F82D9}"/>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47" name="Freeform 261">
                <a:extLst>
                  <a:ext uri="{FF2B5EF4-FFF2-40B4-BE49-F238E27FC236}">
                    <a16:creationId xmlns:a16="http://schemas.microsoft.com/office/drawing/2014/main" id="{9053B8CC-449A-44CD-9C3C-6D0E0A2D35CA}"/>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42" name="TextBox 41">
              <a:extLst>
                <a:ext uri="{FF2B5EF4-FFF2-40B4-BE49-F238E27FC236}">
                  <a16:creationId xmlns:a16="http://schemas.microsoft.com/office/drawing/2014/main" id="{E334571E-DCC0-42E1-9CFB-C39365A48120}"/>
                </a:ext>
              </a:extLst>
            </p:cNvPr>
            <p:cNvSpPr txBox="1"/>
            <p:nvPr/>
          </p:nvSpPr>
          <p:spPr>
            <a:xfrm>
              <a:off x="1058399" y="2025075"/>
              <a:ext cx="5473466"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300"/>
                </a:spcAft>
                <a:buClr>
                  <a:schemeClr val="accent1"/>
                </a:buClr>
                <a:buSzTx/>
                <a:buFont typeface="Wingdings" panose="05000000000000000000" pitchFamily="2" charset="2"/>
                <a:buChar char="q"/>
                <a:tabLst/>
                <a:defRPr/>
              </a:pPr>
              <a:r>
                <a:rPr kumimoji="0" lang="en-US" sz="1400" b="0" i="0" u="none" strike="noStrike" kern="1200" cap="none" spc="0" normalizeH="0" baseline="0" noProof="0" dirty="0">
                  <a:ln>
                    <a:noFill/>
                  </a:ln>
                  <a:solidFill>
                    <a:srgbClr val="5F5F5F"/>
                  </a:solidFill>
                  <a:effectLst/>
                  <a:uLnTx/>
                  <a:uFillTx/>
                  <a:latin typeface="Arial"/>
                  <a:ea typeface="+mn-ea"/>
                  <a:cs typeface="+mn-cs"/>
                </a:rPr>
                <a:t>Standards and procedures applicable thereunder</a:t>
              </a:r>
            </a:p>
          </p:txBody>
        </p:sp>
      </p:grpSp>
      <p:grpSp>
        <p:nvGrpSpPr>
          <p:cNvPr id="109" name="Group 108">
            <a:extLst>
              <a:ext uri="{FF2B5EF4-FFF2-40B4-BE49-F238E27FC236}">
                <a16:creationId xmlns:a16="http://schemas.microsoft.com/office/drawing/2014/main" id="{9A23C6AC-D425-4271-AE93-842E852277DF}"/>
              </a:ext>
            </a:extLst>
          </p:cNvPr>
          <p:cNvGrpSpPr/>
          <p:nvPr/>
        </p:nvGrpSpPr>
        <p:grpSpPr>
          <a:xfrm>
            <a:off x="304800" y="2226124"/>
            <a:ext cx="6248399" cy="2731401"/>
            <a:chOff x="304800" y="1478888"/>
            <a:chExt cx="6248399" cy="2731401"/>
          </a:xfrm>
        </p:grpSpPr>
        <p:grpSp>
          <p:nvGrpSpPr>
            <p:cNvPr id="110" name="Group 109">
              <a:extLst>
                <a:ext uri="{FF2B5EF4-FFF2-40B4-BE49-F238E27FC236}">
                  <a16:creationId xmlns:a16="http://schemas.microsoft.com/office/drawing/2014/main" id="{E930B870-0A1B-4A3A-8BBB-9B8AC48F590E}"/>
                </a:ext>
              </a:extLst>
            </p:cNvPr>
            <p:cNvGrpSpPr/>
            <p:nvPr/>
          </p:nvGrpSpPr>
          <p:grpSpPr>
            <a:xfrm>
              <a:off x="304800" y="1478888"/>
              <a:ext cx="6227064" cy="548640"/>
              <a:chOff x="304800" y="1478888"/>
              <a:chExt cx="6227064" cy="548640"/>
            </a:xfrm>
          </p:grpSpPr>
          <p:grpSp>
            <p:nvGrpSpPr>
              <p:cNvPr id="112" name="Group 111">
                <a:extLst>
                  <a:ext uri="{FF2B5EF4-FFF2-40B4-BE49-F238E27FC236}">
                    <a16:creationId xmlns:a16="http://schemas.microsoft.com/office/drawing/2014/main" id="{6E70EFBF-7422-450A-9F7D-645B0751D28D}"/>
                  </a:ext>
                </a:extLst>
              </p:cNvPr>
              <p:cNvGrpSpPr>
                <a:grpSpLocks noChangeAspect="1"/>
              </p:cNvGrpSpPr>
              <p:nvPr/>
            </p:nvGrpSpPr>
            <p:grpSpPr>
              <a:xfrm>
                <a:off x="304800" y="1478888"/>
                <a:ext cx="548640" cy="548640"/>
                <a:chOff x="262091" y="8050"/>
                <a:chExt cx="531618" cy="531618"/>
              </a:xfrm>
            </p:grpSpPr>
            <p:sp>
              <p:nvSpPr>
                <p:cNvPr id="116" name="Oval 115">
                  <a:extLst>
                    <a:ext uri="{FF2B5EF4-FFF2-40B4-BE49-F238E27FC236}">
                      <a16:creationId xmlns:a16="http://schemas.microsoft.com/office/drawing/2014/main" id="{8DAAD64C-B7F7-4DEC-AB39-7B71D1BC6F4C}"/>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117" name="Group 116">
                  <a:extLst>
                    <a:ext uri="{FF2B5EF4-FFF2-40B4-BE49-F238E27FC236}">
                      <a16:creationId xmlns:a16="http://schemas.microsoft.com/office/drawing/2014/main" id="{5C45A45C-286F-4DFB-B8A5-136BD2953750}"/>
                    </a:ext>
                  </a:extLst>
                </p:cNvPr>
                <p:cNvGrpSpPr>
                  <a:grpSpLocks noChangeAspect="1"/>
                </p:cNvGrpSpPr>
                <p:nvPr/>
              </p:nvGrpSpPr>
              <p:grpSpPr>
                <a:xfrm>
                  <a:off x="313015" y="58975"/>
                  <a:ext cx="429770" cy="429768"/>
                  <a:chOff x="5072120" y="2493461"/>
                  <a:chExt cx="560502" cy="560498"/>
                </a:xfrm>
              </p:grpSpPr>
              <p:grpSp>
                <p:nvGrpSpPr>
                  <p:cNvPr id="118" name="Group 117">
                    <a:extLst>
                      <a:ext uri="{FF2B5EF4-FFF2-40B4-BE49-F238E27FC236}">
                        <a16:creationId xmlns:a16="http://schemas.microsoft.com/office/drawing/2014/main" id="{14383A82-01B3-4179-B851-66DA8CB41285}"/>
                      </a:ext>
                    </a:extLst>
                  </p:cNvPr>
                  <p:cNvGrpSpPr>
                    <a:grpSpLocks noChangeAspect="1"/>
                  </p:cNvGrpSpPr>
                  <p:nvPr/>
                </p:nvGrpSpPr>
                <p:grpSpPr bwMode="auto">
                  <a:xfrm>
                    <a:off x="5072120" y="2493461"/>
                    <a:ext cx="560502" cy="560498"/>
                    <a:chOff x="1260" y="2"/>
                    <a:chExt cx="3238" cy="3238"/>
                  </a:xfrm>
                  <a:solidFill>
                    <a:schemeClr val="accent4"/>
                  </a:solidFill>
                </p:grpSpPr>
                <p:sp>
                  <p:nvSpPr>
                    <p:cNvPr id="122" name="Freeform 12">
                      <a:extLst>
                        <a:ext uri="{FF2B5EF4-FFF2-40B4-BE49-F238E27FC236}">
                          <a16:creationId xmlns:a16="http://schemas.microsoft.com/office/drawing/2014/main" id="{A9983511-8D38-484C-8BA2-E6E808007EE0}"/>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23" name="Freeform 13">
                      <a:extLst>
                        <a:ext uri="{FF2B5EF4-FFF2-40B4-BE49-F238E27FC236}">
                          <a16:creationId xmlns:a16="http://schemas.microsoft.com/office/drawing/2014/main" id="{3873A282-9198-43B3-857B-A1E417FCB739}"/>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24" name="Freeform 16">
                      <a:extLst>
                        <a:ext uri="{FF2B5EF4-FFF2-40B4-BE49-F238E27FC236}">
                          <a16:creationId xmlns:a16="http://schemas.microsoft.com/office/drawing/2014/main" id="{CE5AC1FF-7140-4862-8E0C-F36E671D5B29}"/>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25" name="Freeform 17">
                      <a:extLst>
                        <a:ext uri="{FF2B5EF4-FFF2-40B4-BE49-F238E27FC236}">
                          <a16:creationId xmlns:a16="http://schemas.microsoft.com/office/drawing/2014/main" id="{3BA6502D-689E-4BE3-944D-F0D0ED02B821}"/>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119" name="Group 118">
                    <a:extLst>
                      <a:ext uri="{FF2B5EF4-FFF2-40B4-BE49-F238E27FC236}">
                        <a16:creationId xmlns:a16="http://schemas.microsoft.com/office/drawing/2014/main" id="{9C107051-7454-403C-AB65-2664DAE66117}"/>
                      </a:ext>
                    </a:extLst>
                  </p:cNvPr>
                  <p:cNvGrpSpPr/>
                  <p:nvPr/>
                </p:nvGrpSpPr>
                <p:grpSpPr>
                  <a:xfrm>
                    <a:off x="5234427" y="2655766"/>
                    <a:ext cx="235888" cy="235888"/>
                    <a:chOff x="1485802" y="3323764"/>
                    <a:chExt cx="177226" cy="177226"/>
                  </a:xfrm>
                </p:grpSpPr>
                <p:sp>
                  <p:nvSpPr>
                    <p:cNvPr id="120" name="Freeform 310">
                      <a:extLst>
                        <a:ext uri="{FF2B5EF4-FFF2-40B4-BE49-F238E27FC236}">
                          <a16:creationId xmlns:a16="http://schemas.microsoft.com/office/drawing/2014/main" id="{29CA2813-895E-43B2-99C4-46C32AB94887}"/>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121" name="Freeform 311">
                      <a:extLst>
                        <a:ext uri="{FF2B5EF4-FFF2-40B4-BE49-F238E27FC236}">
                          <a16:creationId xmlns:a16="http://schemas.microsoft.com/office/drawing/2014/main" id="{6FF1E0F0-5B4C-41DD-8C4F-C993D5444195}"/>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113" name="Rectangle 112">
                <a:extLst>
                  <a:ext uri="{FF2B5EF4-FFF2-40B4-BE49-F238E27FC236}">
                    <a16:creationId xmlns:a16="http://schemas.microsoft.com/office/drawing/2014/main" id="{21196D85-D7F1-406B-B965-75998864F4D3}"/>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0" bIns="27432" rtlCol="0" anchor="ctr">
                <a:noAutofit/>
              </a:bodyPr>
              <a:lstStyle/>
              <a:p>
                <a:pPr marL="101600"/>
                <a:r>
                  <a:rPr lang="en-US" sz="1400" dirty="0">
                    <a:solidFill>
                      <a:schemeClr val="tx2"/>
                    </a:solidFill>
                  </a:rPr>
                  <a:t>Comply with CTA regulation requirements if no treaty:</a:t>
                </a:r>
              </a:p>
            </p:txBody>
          </p:sp>
          <p:sp>
            <p:nvSpPr>
              <p:cNvPr id="114" name="Rectangle 113">
                <a:extLst>
                  <a:ext uri="{FF2B5EF4-FFF2-40B4-BE49-F238E27FC236}">
                    <a16:creationId xmlns:a16="http://schemas.microsoft.com/office/drawing/2014/main" id="{558A5CDF-A9D8-420A-B772-07C24B83D3BF}"/>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115" name="Freeform 261">
                <a:extLst>
                  <a:ext uri="{FF2B5EF4-FFF2-40B4-BE49-F238E27FC236}">
                    <a16:creationId xmlns:a16="http://schemas.microsoft.com/office/drawing/2014/main" id="{1587A84E-F740-4B59-981D-18139521C4ED}"/>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111" name="TextBox 110">
              <a:extLst>
                <a:ext uri="{FF2B5EF4-FFF2-40B4-BE49-F238E27FC236}">
                  <a16:creationId xmlns:a16="http://schemas.microsoft.com/office/drawing/2014/main" id="{E9091A19-4B33-4571-96BF-7341786AEE9C}"/>
                </a:ext>
              </a:extLst>
            </p:cNvPr>
            <p:cNvSpPr txBox="1"/>
            <p:nvPr/>
          </p:nvSpPr>
          <p:spPr>
            <a:xfrm>
              <a:off x="1058398" y="2025075"/>
              <a:ext cx="5494801" cy="21852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300"/>
                </a:spcAft>
                <a:buClr>
                  <a:schemeClr val="accent1"/>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5F5F5F"/>
                  </a:solidFill>
                  <a:effectLst/>
                  <a:uLnTx/>
                  <a:uFillTx/>
                  <a:latin typeface="Arial"/>
                  <a:ea typeface="+mn-ea"/>
                  <a:cs typeface="+mn-cs"/>
                </a:rPr>
                <a:t>to establish </a:t>
              </a:r>
              <a:r>
                <a:rPr kumimoji="0" lang="en-US" sz="1400" b="0" i="1" u="none" strike="noStrike" kern="1200" cap="none" spc="0" normalizeH="0" baseline="0" noProof="0" dirty="0">
                  <a:ln>
                    <a:noFill/>
                  </a:ln>
                  <a:solidFill>
                    <a:srgbClr val="5F5F5F"/>
                  </a:solidFill>
                  <a:effectLst/>
                  <a:uLnTx/>
                  <a:uFillTx/>
                  <a:latin typeface="Arial"/>
                  <a:ea typeface="+mn-ea"/>
                  <a:cs typeface="+mn-cs"/>
                </a:rPr>
                <a:t>standards and procedures </a:t>
              </a:r>
              <a:r>
                <a:rPr kumimoji="0" lang="en-US" sz="1400" b="0" i="0" u="none" strike="noStrike" kern="1200" cap="none" spc="0" normalizeH="0" baseline="0" noProof="0" dirty="0">
                  <a:ln>
                    <a:noFill/>
                  </a:ln>
                  <a:solidFill>
                    <a:srgbClr val="5F5F5F"/>
                  </a:solidFill>
                  <a:effectLst/>
                  <a:uLnTx/>
                  <a:uFillTx/>
                  <a:latin typeface="Arial"/>
                  <a:ea typeface="+mn-ea"/>
                  <a:cs typeface="+mn-cs"/>
                </a:rPr>
                <a:t>to protect </a:t>
              </a:r>
              <a:r>
                <a:rPr kumimoji="0" lang="en-US" sz="1400" b="0" i="0" u="none" strike="noStrike" kern="1200" cap="none" spc="0" normalizeH="0" baseline="0" noProof="0" dirty="0" err="1">
                  <a:ln>
                    <a:noFill/>
                  </a:ln>
                  <a:solidFill>
                    <a:srgbClr val="5F5F5F"/>
                  </a:solidFill>
                  <a:effectLst/>
                  <a:uLnTx/>
                  <a:uFillTx/>
                  <a:latin typeface="Arial"/>
                  <a:ea typeface="+mn-ea"/>
                  <a:cs typeface="+mn-cs"/>
                </a:rPr>
                <a:t>BOI</a:t>
              </a:r>
              <a:r>
                <a:rPr kumimoji="0" lang="en-US" sz="1400" b="0" i="0" u="none" strike="noStrike" kern="1200" cap="none" spc="0" normalizeH="0" baseline="0" noProof="0" dirty="0">
                  <a:ln>
                    <a:noFill/>
                  </a:ln>
                  <a:solidFill>
                    <a:srgbClr val="5F5F5F"/>
                  </a:solidFill>
                  <a:effectLst/>
                  <a:uLnTx/>
                  <a:uFillTx/>
                  <a:latin typeface="Arial"/>
                  <a:ea typeface="+mn-ea"/>
                  <a:cs typeface="+mn-cs"/>
                </a:rPr>
                <a:t> security and confidentiality</a:t>
              </a:r>
            </a:p>
            <a:p>
              <a:pPr marL="742950" lvl="1" indent="-285750">
                <a:spcAft>
                  <a:spcPts val="300"/>
                </a:spcAft>
                <a:buClr>
                  <a:schemeClr val="accent1"/>
                </a:buClr>
                <a:buFont typeface="Wingdings" panose="05000000000000000000" pitchFamily="2" charset="2"/>
                <a:buChar char="ü"/>
                <a:defRPr/>
              </a:pPr>
              <a:r>
                <a:rPr lang="en-US" sz="1400" dirty="0">
                  <a:solidFill>
                    <a:srgbClr val="5F5F5F"/>
                  </a:solidFill>
                  <a:latin typeface="Arial"/>
                </a:rPr>
                <a:t>to </a:t>
              </a:r>
              <a:r>
                <a:rPr lang="en-US" sz="1400" i="1" dirty="0">
                  <a:solidFill>
                    <a:srgbClr val="5F5F5F"/>
                  </a:solidFill>
                  <a:latin typeface="Arial"/>
                </a:rPr>
                <a:t>train</a:t>
              </a:r>
              <a:r>
                <a:rPr lang="en-US" sz="1400" dirty="0">
                  <a:solidFill>
                    <a:srgbClr val="5F5F5F"/>
                  </a:solidFill>
                  <a:latin typeface="Arial"/>
                </a:rPr>
                <a:t> personnel on </a:t>
              </a:r>
              <a:r>
                <a:rPr lang="en-US" sz="1400" dirty="0" err="1">
                  <a:solidFill>
                    <a:srgbClr val="5F5F5F"/>
                  </a:solidFill>
                  <a:latin typeface="Arial"/>
                </a:rPr>
                <a:t>BOI</a:t>
              </a:r>
              <a:r>
                <a:rPr lang="en-US" sz="1400" dirty="0">
                  <a:solidFill>
                    <a:srgbClr val="5F5F5F"/>
                  </a:solidFill>
                  <a:latin typeface="Arial"/>
                </a:rPr>
                <a:t> handling and safeguarding</a:t>
              </a:r>
            </a:p>
            <a:p>
              <a:pPr marL="285750" marR="0" lvl="0" indent="-285750" algn="l" defTabSz="914400" rtl="0" eaLnBrk="1" fontAlgn="auto" latinLnBrk="0" hangingPunct="1">
                <a:lnSpc>
                  <a:spcPct val="100000"/>
                </a:lnSpc>
                <a:spcBef>
                  <a:spcPts val="0"/>
                </a:spcBef>
                <a:spcAft>
                  <a:spcPts val="300"/>
                </a:spcAft>
                <a:buClr>
                  <a:schemeClr val="accent1"/>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5F5F5F"/>
                  </a:solidFill>
                  <a:effectLst/>
                  <a:uLnTx/>
                  <a:uFillTx/>
                  <a:latin typeface="Arial"/>
                  <a:ea typeface="+mn-ea"/>
                  <a:cs typeface="+mn-cs"/>
                </a:rPr>
                <a:t>to maintain secure system generally applicable to </a:t>
              </a:r>
              <a:r>
                <a:rPr kumimoji="0" lang="en-US" sz="1400" b="0" i="1" u="none" strike="noStrike" kern="1200" cap="none" spc="0" normalizeH="0" baseline="0" noProof="0" dirty="0">
                  <a:ln>
                    <a:noFill/>
                  </a:ln>
                  <a:solidFill>
                    <a:srgbClr val="5F5F5F"/>
                  </a:solidFill>
                  <a:effectLst/>
                  <a:uLnTx/>
                  <a:uFillTx/>
                  <a:latin typeface="Arial"/>
                  <a:ea typeface="+mn-ea"/>
                  <a:cs typeface="+mn-cs"/>
                </a:rPr>
                <a:t>most sensitive unclassified </a:t>
              </a:r>
              <a:r>
                <a:rPr kumimoji="0" lang="en-US" sz="1400" b="0" i="0" u="none" strike="noStrike" kern="1200" cap="none" spc="0" normalizeH="0" baseline="0" noProof="0" dirty="0">
                  <a:ln>
                    <a:noFill/>
                  </a:ln>
                  <a:solidFill>
                    <a:srgbClr val="5F5F5F"/>
                  </a:solidFill>
                  <a:effectLst/>
                  <a:uLnTx/>
                  <a:uFillTx/>
                  <a:latin typeface="Arial"/>
                  <a:ea typeface="+mn-ea"/>
                  <a:cs typeface="+mn-cs"/>
                </a:rPr>
                <a:t>information </a:t>
              </a:r>
            </a:p>
            <a:p>
              <a:pPr marL="285750" marR="0" lvl="0" indent="-285750" algn="l" defTabSz="914400" rtl="0" eaLnBrk="1" fontAlgn="auto" latinLnBrk="0" hangingPunct="1">
                <a:lnSpc>
                  <a:spcPct val="100000"/>
                </a:lnSpc>
                <a:spcBef>
                  <a:spcPts val="0"/>
                </a:spcBef>
                <a:spcAft>
                  <a:spcPts val="300"/>
                </a:spcAft>
                <a:buClr>
                  <a:schemeClr val="accent1"/>
                </a:buClr>
                <a:buSzTx/>
                <a:buFont typeface="Wingdings" panose="05000000000000000000" pitchFamily="2" charset="2"/>
                <a:buChar char="ü"/>
                <a:tabLst/>
                <a:defRPr/>
              </a:pPr>
              <a:r>
                <a:rPr lang="en-US" sz="1400" dirty="0">
                  <a:solidFill>
                    <a:srgbClr val="5F5F5F"/>
                  </a:solidFill>
                  <a:latin typeface="Arial"/>
                </a:rPr>
                <a:t>to minimize </a:t>
              </a:r>
              <a:r>
                <a:rPr lang="en-US" sz="1400" i="1" dirty="0">
                  <a:solidFill>
                    <a:srgbClr val="5F5F5F"/>
                  </a:solidFill>
                  <a:latin typeface="Arial"/>
                </a:rPr>
                <a:t>scope</a:t>
              </a:r>
              <a:r>
                <a:rPr lang="en-US" sz="1400" dirty="0">
                  <a:solidFill>
                    <a:srgbClr val="5F5F5F"/>
                  </a:solidFill>
                  <a:latin typeface="Arial"/>
                </a:rPr>
                <a:t> of the </a:t>
              </a:r>
              <a:r>
                <a:rPr lang="en-US" sz="1400" dirty="0" err="1">
                  <a:solidFill>
                    <a:srgbClr val="5F5F5F"/>
                  </a:solidFill>
                  <a:latin typeface="Arial"/>
                </a:rPr>
                <a:t>BOI</a:t>
              </a:r>
              <a:r>
                <a:rPr lang="en-US" sz="1400" dirty="0">
                  <a:solidFill>
                    <a:srgbClr val="5F5F5F"/>
                  </a:solidFill>
                  <a:latin typeface="Arial"/>
                </a:rPr>
                <a:t> to the greatest extent possible</a:t>
              </a:r>
            </a:p>
            <a:p>
              <a:pPr marL="285750" marR="0" lvl="0" indent="-285750" algn="l" defTabSz="914400" rtl="0" eaLnBrk="1" fontAlgn="auto" latinLnBrk="0" hangingPunct="1">
                <a:lnSpc>
                  <a:spcPct val="100000"/>
                </a:lnSpc>
                <a:spcBef>
                  <a:spcPts val="0"/>
                </a:spcBef>
                <a:spcAft>
                  <a:spcPts val="300"/>
                </a:spcAft>
                <a:buClr>
                  <a:schemeClr val="accent1"/>
                </a:buClr>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5F5F5F"/>
                  </a:solidFill>
                  <a:effectLst/>
                  <a:uLnTx/>
                  <a:uFillTx/>
                  <a:latin typeface="Arial"/>
                  <a:ea typeface="+mn-ea"/>
                  <a:cs typeface="+mn-cs"/>
                </a:rPr>
                <a:t>to restrict </a:t>
              </a:r>
              <a:r>
                <a:rPr kumimoji="0" lang="en-US" sz="1400" b="0" i="0" u="none" strike="noStrike" kern="1200" cap="none" spc="0" normalizeH="0" baseline="0" noProof="0" dirty="0" err="1">
                  <a:ln>
                    <a:noFill/>
                  </a:ln>
                  <a:solidFill>
                    <a:srgbClr val="5F5F5F"/>
                  </a:solidFill>
                  <a:effectLst/>
                  <a:uLnTx/>
                  <a:uFillTx/>
                  <a:latin typeface="Arial"/>
                  <a:ea typeface="+mn-ea"/>
                  <a:cs typeface="+mn-cs"/>
                </a:rPr>
                <a:t>BOI</a:t>
              </a:r>
              <a:r>
                <a:rPr kumimoji="0" lang="en-US" sz="1400" b="0" i="0" u="none" strike="noStrike" kern="1200" cap="none" spc="0" normalizeH="0" baseline="0" noProof="0" dirty="0">
                  <a:ln>
                    <a:noFill/>
                  </a:ln>
                  <a:solidFill>
                    <a:srgbClr val="5F5F5F"/>
                  </a:solidFill>
                  <a:effectLst/>
                  <a:uLnTx/>
                  <a:uFillTx/>
                  <a:latin typeface="Arial"/>
                  <a:ea typeface="+mn-ea"/>
                  <a:cs typeface="+mn-cs"/>
                </a:rPr>
                <a:t> access: persons trained to handle </a:t>
              </a:r>
              <a:r>
                <a:rPr kumimoji="0" lang="en-US" sz="1400" b="0" i="0" u="none" strike="noStrike" kern="1200" cap="none" spc="0" normalizeH="0" baseline="0" noProof="0" dirty="0" err="1">
                  <a:ln>
                    <a:noFill/>
                  </a:ln>
                  <a:solidFill>
                    <a:srgbClr val="5F5F5F"/>
                  </a:solidFill>
                  <a:effectLst/>
                  <a:uLnTx/>
                  <a:uFillTx/>
                  <a:latin typeface="Arial"/>
                  <a:ea typeface="+mn-ea"/>
                  <a:cs typeface="+mn-cs"/>
                </a:rPr>
                <a:t>BOI</a:t>
              </a:r>
              <a:r>
                <a:rPr kumimoji="0" lang="en-US" sz="1400" b="0" i="0" u="none" strike="noStrike" kern="1200" cap="none" spc="0" normalizeH="0" baseline="0" noProof="0" dirty="0">
                  <a:ln>
                    <a:noFill/>
                  </a:ln>
                  <a:solidFill>
                    <a:srgbClr val="5F5F5F"/>
                  </a:solidFill>
                  <a:effectLst/>
                  <a:uLnTx/>
                  <a:uFillTx/>
                  <a:latin typeface="Arial"/>
                  <a:ea typeface="+mn-ea"/>
                  <a:cs typeface="+mn-cs"/>
                </a:rPr>
                <a:t> and directly engaged in law enforcement activity whose duties or responsibilities require access</a:t>
              </a:r>
            </a:p>
          </p:txBody>
        </p:sp>
      </p:grpSp>
      <p:sp>
        <p:nvSpPr>
          <p:cNvPr id="62" name="Title 3"/>
          <p:cNvSpPr txBox="1">
            <a:spLocks/>
          </p:cNvSpPr>
          <p:nvPr/>
        </p:nvSpPr>
        <p:spPr bwMode="gray">
          <a:xfrm>
            <a:off x="494263" y="314288"/>
            <a:ext cx="8037512" cy="4536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spc="-100" baseline="0">
                <a:solidFill>
                  <a:schemeClr val="bg2"/>
                </a:solidFill>
                <a:latin typeface="Arial" panose="020B0604020202020204" pitchFamily="34" charset="0"/>
                <a:ea typeface="+mj-ea"/>
                <a:cs typeface="Arial" panose="020B0604020202020204" pitchFamily="34" charset="0"/>
              </a:defRPr>
            </a:lvl1pPr>
          </a:lstStyle>
          <a:p>
            <a:r>
              <a:rPr lang="en-GB" sz="2400" dirty="0"/>
              <a:t>XIII.  Access to </a:t>
            </a:r>
            <a:r>
              <a:rPr lang="en-GB" sz="2400" dirty="0" err="1"/>
              <a:t>BOI</a:t>
            </a:r>
            <a:r>
              <a:rPr lang="en-GB" sz="2400" dirty="0"/>
              <a:t> by Institutions and Governments</a:t>
            </a:r>
            <a:endParaRPr lang="en-US" sz="2400" dirty="0"/>
          </a:p>
        </p:txBody>
      </p:sp>
      <p:sp>
        <p:nvSpPr>
          <p:cNvPr id="63" name="Title 5"/>
          <p:cNvSpPr>
            <a:spLocks noGrp="1"/>
          </p:cNvSpPr>
          <p:nvPr>
            <p:ph type="title"/>
          </p:nvPr>
        </p:nvSpPr>
        <p:spPr>
          <a:xfrm>
            <a:off x="614172" y="882758"/>
            <a:ext cx="8037512" cy="453600"/>
          </a:xfrm>
        </p:spPr>
        <p:txBody>
          <a:bodyPr/>
          <a:lstStyle/>
          <a:p>
            <a:r>
              <a:rPr lang="en-US" sz="2000" dirty="0" err="1"/>
              <a:t>BOI</a:t>
            </a:r>
            <a:r>
              <a:rPr lang="en-US" sz="2000" dirty="0"/>
              <a:t> Disclosure Basis to Foreign (Non-US) Recipient</a:t>
            </a:r>
            <a:endParaRPr lang="en-GB" sz="2000" dirty="0"/>
          </a:p>
        </p:txBody>
      </p:sp>
    </p:spTree>
    <p:extLst>
      <p:ext uri="{BB962C8B-B14F-4D97-AF65-F5344CB8AC3E}">
        <p14:creationId xmlns:p14="http://schemas.microsoft.com/office/powerpoint/2010/main" val="3428468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4263" y="917518"/>
            <a:ext cx="8037512" cy="453600"/>
          </a:xfrm>
        </p:spPr>
        <p:txBody>
          <a:bodyPr>
            <a:normAutofit/>
          </a:bodyPr>
          <a:lstStyle/>
          <a:p>
            <a:r>
              <a:rPr lang="en-US" sz="2000" dirty="0"/>
              <a:t>Use of BOI Obtained Under CTA</a:t>
            </a:r>
            <a:endParaRPr lang="en-GB" sz="2000" dirty="0"/>
          </a:p>
        </p:txBody>
      </p:sp>
      <p:sp>
        <p:nvSpPr>
          <p:cNvPr id="3" name="Slide Number Placeholder 2"/>
          <p:cNvSpPr>
            <a:spLocks noGrp="1"/>
          </p:cNvSpPr>
          <p:nvPr>
            <p:ph type="sldNum" sz="quarter" idx="12"/>
          </p:nvPr>
        </p:nvSpPr>
        <p:spPr/>
        <p:txBody>
          <a:bodyPr/>
          <a:lstStyle/>
          <a:p>
            <a:fld id="{26237FA6-B01B-4AC4-B2C4-042E0C4FC130}" type="slidenum">
              <a:rPr lang="en-GB" smtClean="0"/>
              <a:pPr/>
              <a:t>34</a:t>
            </a:fld>
            <a:endParaRPr lang="en-GB" dirty="0"/>
          </a:p>
        </p:txBody>
      </p:sp>
      <p:grpSp>
        <p:nvGrpSpPr>
          <p:cNvPr id="51" name="Group 50">
            <a:extLst>
              <a:ext uri="{FF2B5EF4-FFF2-40B4-BE49-F238E27FC236}">
                <a16:creationId xmlns:a16="http://schemas.microsoft.com/office/drawing/2014/main" id="{E71AB795-4A55-4CCF-B00B-0FCCBA6E4E53}"/>
              </a:ext>
            </a:extLst>
          </p:cNvPr>
          <p:cNvGrpSpPr/>
          <p:nvPr/>
        </p:nvGrpSpPr>
        <p:grpSpPr>
          <a:xfrm>
            <a:off x="304800" y="1478888"/>
            <a:ext cx="6227064" cy="548640"/>
            <a:chOff x="304800" y="1478888"/>
            <a:chExt cx="6227064" cy="548640"/>
          </a:xfrm>
        </p:grpSpPr>
        <p:grpSp>
          <p:nvGrpSpPr>
            <p:cNvPr id="53" name="Group 52">
              <a:extLst>
                <a:ext uri="{FF2B5EF4-FFF2-40B4-BE49-F238E27FC236}">
                  <a16:creationId xmlns:a16="http://schemas.microsoft.com/office/drawing/2014/main" id="{09CECB0B-7927-4995-9AAC-E36EAF58C740}"/>
                </a:ext>
              </a:extLst>
            </p:cNvPr>
            <p:cNvGrpSpPr>
              <a:grpSpLocks noChangeAspect="1"/>
            </p:cNvGrpSpPr>
            <p:nvPr/>
          </p:nvGrpSpPr>
          <p:grpSpPr>
            <a:xfrm>
              <a:off x="304800" y="1478888"/>
              <a:ext cx="548640" cy="548640"/>
              <a:chOff x="262091" y="8050"/>
              <a:chExt cx="531618" cy="531618"/>
            </a:xfrm>
          </p:grpSpPr>
          <p:sp>
            <p:nvSpPr>
              <p:cNvPr id="57" name="Oval 56">
                <a:extLst>
                  <a:ext uri="{FF2B5EF4-FFF2-40B4-BE49-F238E27FC236}">
                    <a16:creationId xmlns:a16="http://schemas.microsoft.com/office/drawing/2014/main" id="{E04C032B-3188-45DE-A697-7E613DC57E57}"/>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58" name="Group 57">
                <a:extLst>
                  <a:ext uri="{FF2B5EF4-FFF2-40B4-BE49-F238E27FC236}">
                    <a16:creationId xmlns:a16="http://schemas.microsoft.com/office/drawing/2014/main" id="{945F3392-76FF-41BF-94F3-D40186207F7C}"/>
                  </a:ext>
                </a:extLst>
              </p:cNvPr>
              <p:cNvGrpSpPr>
                <a:grpSpLocks noChangeAspect="1"/>
              </p:cNvGrpSpPr>
              <p:nvPr/>
            </p:nvGrpSpPr>
            <p:grpSpPr>
              <a:xfrm>
                <a:off x="313015" y="58975"/>
                <a:ext cx="429770" cy="429768"/>
                <a:chOff x="5072120" y="2493461"/>
                <a:chExt cx="560502" cy="560498"/>
              </a:xfrm>
            </p:grpSpPr>
            <p:grpSp>
              <p:nvGrpSpPr>
                <p:cNvPr id="61" name="Group 60">
                  <a:extLst>
                    <a:ext uri="{FF2B5EF4-FFF2-40B4-BE49-F238E27FC236}">
                      <a16:creationId xmlns:a16="http://schemas.microsoft.com/office/drawing/2014/main" id="{64E0BE2A-F271-439C-8900-85D63D50D197}"/>
                    </a:ext>
                  </a:extLst>
                </p:cNvPr>
                <p:cNvGrpSpPr>
                  <a:grpSpLocks noChangeAspect="1"/>
                </p:cNvGrpSpPr>
                <p:nvPr/>
              </p:nvGrpSpPr>
              <p:grpSpPr bwMode="auto">
                <a:xfrm>
                  <a:off x="5072120" y="2493461"/>
                  <a:ext cx="560502" cy="560498"/>
                  <a:chOff x="1260" y="2"/>
                  <a:chExt cx="3238" cy="3238"/>
                </a:xfrm>
                <a:solidFill>
                  <a:schemeClr val="accent4"/>
                </a:solidFill>
              </p:grpSpPr>
              <p:sp>
                <p:nvSpPr>
                  <p:cNvPr id="72" name="Freeform 12">
                    <a:extLst>
                      <a:ext uri="{FF2B5EF4-FFF2-40B4-BE49-F238E27FC236}">
                        <a16:creationId xmlns:a16="http://schemas.microsoft.com/office/drawing/2014/main" id="{3DE87F14-2152-4F75-8414-8D742EABAB44}"/>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3" name="Freeform 13">
                    <a:extLst>
                      <a:ext uri="{FF2B5EF4-FFF2-40B4-BE49-F238E27FC236}">
                        <a16:creationId xmlns:a16="http://schemas.microsoft.com/office/drawing/2014/main" id="{A2B7F512-023A-4501-921E-B8CCD50C3B1B}"/>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3" name="Freeform 16">
                    <a:extLst>
                      <a:ext uri="{FF2B5EF4-FFF2-40B4-BE49-F238E27FC236}">
                        <a16:creationId xmlns:a16="http://schemas.microsoft.com/office/drawing/2014/main" id="{ED052002-503D-442E-BAAB-F6AC785DD10E}"/>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4" name="Freeform 17">
                    <a:extLst>
                      <a:ext uri="{FF2B5EF4-FFF2-40B4-BE49-F238E27FC236}">
                        <a16:creationId xmlns:a16="http://schemas.microsoft.com/office/drawing/2014/main" id="{3DBCFA71-122F-4F26-B8A7-AC7F090B3C03}"/>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62" name="Group 61">
                  <a:extLst>
                    <a:ext uri="{FF2B5EF4-FFF2-40B4-BE49-F238E27FC236}">
                      <a16:creationId xmlns:a16="http://schemas.microsoft.com/office/drawing/2014/main" id="{D1304F35-CD6C-4F20-A7B4-59CC08D0226F}"/>
                    </a:ext>
                  </a:extLst>
                </p:cNvPr>
                <p:cNvGrpSpPr/>
                <p:nvPr/>
              </p:nvGrpSpPr>
              <p:grpSpPr>
                <a:xfrm>
                  <a:off x="5234427" y="2655766"/>
                  <a:ext cx="235888" cy="235888"/>
                  <a:chOff x="1485802" y="3323764"/>
                  <a:chExt cx="177226" cy="177226"/>
                </a:xfrm>
              </p:grpSpPr>
              <p:sp>
                <p:nvSpPr>
                  <p:cNvPr id="63" name="Freeform 310">
                    <a:extLst>
                      <a:ext uri="{FF2B5EF4-FFF2-40B4-BE49-F238E27FC236}">
                        <a16:creationId xmlns:a16="http://schemas.microsoft.com/office/drawing/2014/main" id="{B958F80D-C12F-4E48-9C0B-28D4128CABF4}"/>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65" name="Freeform 311">
                    <a:extLst>
                      <a:ext uri="{FF2B5EF4-FFF2-40B4-BE49-F238E27FC236}">
                        <a16:creationId xmlns:a16="http://schemas.microsoft.com/office/drawing/2014/main" id="{E283940B-3C39-44D7-9CC1-B523B9C854CA}"/>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54" name="Rectangle 53">
              <a:extLst>
                <a:ext uri="{FF2B5EF4-FFF2-40B4-BE49-F238E27FC236}">
                  <a16:creationId xmlns:a16="http://schemas.microsoft.com/office/drawing/2014/main" id="{F77F214A-267D-4FA8-8F13-36E55BFD8558}"/>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0" bIns="27432" rtlCol="0" anchor="ctr">
              <a:noAutofit/>
            </a:bodyPr>
            <a:lstStyle/>
            <a:p>
              <a:pPr marL="101600"/>
              <a:r>
                <a:rPr lang="en-US" sz="1400" dirty="0">
                  <a:solidFill>
                    <a:schemeClr val="tx2"/>
                  </a:solidFill>
                </a:rPr>
                <a:t>Requests for CTA information may be rejected by FinCEN if not made on form required by FinCEN.</a:t>
              </a:r>
            </a:p>
          </p:txBody>
        </p:sp>
        <p:sp>
          <p:nvSpPr>
            <p:cNvPr id="55" name="Rectangle 54">
              <a:extLst>
                <a:ext uri="{FF2B5EF4-FFF2-40B4-BE49-F238E27FC236}">
                  <a16:creationId xmlns:a16="http://schemas.microsoft.com/office/drawing/2014/main" id="{4C3DC2E8-40C1-4CB6-AEE3-4700F716F072}"/>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56" name="Freeform 261">
              <a:extLst>
                <a:ext uri="{FF2B5EF4-FFF2-40B4-BE49-F238E27FC236}">
                  <a16:creationId xmlns:a16="http://schemas.microsoft.com/office/drawing/2014/main" id="{B2459107-12B2-46B5-9465-01C2EC832B2C}"/>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85" name="Group 84">
            <a:extLst>
              <a:ext uri="{FF2B5EF4-FFF2-40B4-BE49-F238E27FC236}">
                <a16:creationId xmlns:a16="http://schemas.microsoft.com/office/drawing/2014/main" id="{A5C5D7E2-7AE3-44DC-ADC1-3E5F55ECEE72}"/>
              </a:ext>
            </a:extLst>
          </p:cNvPr>
          <p:cNvGrpSpPr/>
          <p:nvPr/>
        </p:nvGrpSpPr>
        <p:grpSpPr>
          <a:xfrm>
            <a:off x="304800" y="2213648"/>
            <a:ext cx="6227064" cy="1188720"/>
            <a:chOff x="304800" y="1478888"/>
            <a:chExt cx="6227064" cy="1188720"/>
          </a:xfrm>
        </p:grpSpPr>
        <p:grpSp>
          <p:nvGrpSpPr>
            <p:cNvPr id="86" name="Group 85">
              <a:extLst>
                <a:ext uri="{FF2B5EF4-FFF2-40B4-BE49-F238E27FC236}">
                  <a16:creationId xmlns:a16="http://schemas.microsoft.com/office/drawing/2014/main" id="{2820DE72-D2AC-4C04-A625-D7F51C4D86ED}"/>
                </a:ext>
              </a:extLst>
            </p:cNvPr>
            <p:cNvGrpSpPr>
              <a:grpSpLocks noChangeAspect="1"/>
            </p:cNvGrpSpPr>
            <p:nvPr/>
          </p:nvGrpSpPr>
          <p:grpSpPr>
            <a:xfrm>
              <a:off x="304800" y="1478888"/>
              <a:ext cx="548640" cy="548640"/>
              <a:chOff x="262091" y="8050"/>
              <a:chExt cx="531618" cy="531618"/>
            </a:xfrm>
          </p:grpSpPr>
          <p:sp>
            <p:nvSpPr>
              <p:cNvPr id="90" name="Oval 89">
                <a:extLst>
                  <a:ext uri="{FF2B5EF4-FFF2-40B4-BE49-F238E27FC236}">
                    <a16:creationId xmlns:a16="http://schemas.microsoft.com/office/drawing/2014/main" id="{84BAFF8C-C84E-4AAC-93EA-EF303F4615A0}"/>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91" name="Group 90">
                <a:extLst>
                  <a:ext uri="{FF2B5EF4-FFF2-40B4-BE49-F238E27FC236}">
                    <a16:creationId xmlns:a16="http://schemas.microsoft.com/office/drawing/2014/main" id="{5947FE79-0A73-4691-B7C1-635BD0A68DE1}"/>
                  </a:ext>
                </a:extLst>
              </p:cNvPr>
              <p:cNvGrpSpPr>
                <a:grpSpLocks noChangeAspect="1"/>
              </p:cNvGrpSpPr>
              <p:nvPr/>
            </p:nvGrpSpPr>
            <p:grpSpPr>
              <a:xfrm>
                <a:off x="313015" y="58975"/>
                <a:ext cx="429770" cy="429768"/>
                <a:chOff x="5072120" y="2493461"/>
                <a:chExt cx="560502" cy="560498"/>
              </a:xfrm>
            </p:grpSpPr>
            <p:grpSp>
              <p:nvGrpSpPr>
                <p:cNvPr id="92" name="Group 91">
                  <a:extLst>
                    <a:ext uri="{FF2B5EF4-FFF2-40B4-BE49-F238E27FC236}">
                      <a16:creationId xmlns:a16="http://schemas.microsoft.com/office/drawing/2014/main" id="{44582913-602F-46FF-BFC8-D7C9F0F8A3FF}"/>
                    </a:ext>
                  </a:extLst>
                </p:cNvPr>
                <p:cNvGrpSpPr>
                  <a:grpSpLocks noChangeAspect="1"/>
                </p:cNvGrpSpPr>
                <p:nvPr/>
              </p:nvGrpSpPr>
              <p:grpSpPr bwMode="auto">
                <a:xfrm>
                  <a:off x="5072120" y="2493461"/>
                  <a:ext cx="560502" cy="560498"/>
                  <a:chOff x="1260" y="2"/>
                  <a:chExt cx="3238" cy="3238"/>
                </a:xfrm>
                <a:solidFill>
                  <a:schemeClr val="accent4"/>
                </a:solidFill>
              </p:grpSpPr>
              <p:sp>
                <p:nvSpPr>
                  <p:cNvPr id="96" name="Freeform 12">
                    <a:extLst>
                      <a:ext uri="{FF2B5EF4-FFF2-40B4-BE49-F238E27FC236}">
                        <a16:creationId xmlns:a16="http://schemas.microsoft.com/office/drawing/2014/main" id="{5EFD9D7C-8FA1-4F66-B778-C69B50DD5B53}"/>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7" name="Freeform 13">
                    <a:extLst>
                      <a:ext uri="{FF2B5EF4-FFF2-40B4-BE49-F238E27FC236}">
                        <a16:creationId xmlns:a16="http://schemas.microsoft.com/office/drawing/2014/main" id="{60BAD7FB-D8A7-42C8-95ED-A1503BA315B4}"/>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8" name="Freeform 16">
                    <a:extLst>
                      <a:ext uri="{FF2B5EF4-FFF2-40B4-BE49-F238E27FC236}">
                        <a16:creationId xmlns:a16="http://schemas.microsoft.com/office/drawing/2014/main" id="{E30D07B6-1CFA-4BAD-BD1B-FEFF7D7B8917}"/>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9" name="Freeform 17">
                    <a:extLst>
                      <a:ext uri="{FF2B5EF4-FFF2-40B4-BE49-F238E27FC236}">
                        <a16:creationId xmlns:a16="http://schemas.microsoft.com/office/drawing/2014/main" id="{6388562D-769B-4ADC-A36B-214A2DF37A2E}"/>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93" name="Group 92">
                  <a:extLst>
                    <a:ext uri="{FF2B5EF4-FFF2-40B4-BE49-F238E27FC236}">
                      <a16:creationId xmlns:a16="http://schemas.microsoft.com/office/drawing/2014/main" id="{747247A0-693D-4D97-8BDE-596EA1D58716}"/>
                    </a:ext>
                  </a:extLst>
                </p:cNvPr>
                <p:cNvGrpSpPr/>
                <p:nvPr/>
              </p:nvGrpSpPr>
              <p:grpSpPr>
                <a:xfrm>
                  <a:off x="5234427" y="2655766"/>
                  <a:ext cx="235888" cy="235888"/>
                  <a:chOff x="1485802" y="3323764"/>
                  <a:chExt cx="177226" cy="177226"/>
                </a:xfrm>
              </p:grpSpPr>
              <p:sp>
                <p:nvSpPr>
                  <p:cNvPr id="94" name="Freeform 310">
                    <a:extLst>
                      <a:ext uri="{FF2B5EF4-FFF2-40B4-BE49-F238E27FC236}">
                        <a16:creationId xmlns:a16="http://schemas.microsoft.com/office/drawing/2014/main" id="{C171F63E-EFAD-48F9-81FA-8DBFE93280EA}"/>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95" name="Freeform 311">
                    <a:extLst>
                      <a:ext uri="{FF2B5EF4-FFF2-40B4-BE49-F238E27FC236}">
                        <a16:creationId xmlns:a16="http://schemas.microsoft.com/office/drawing/2014/main" id="{8D858CE9-8F66-40F6-99DC-0FAF62CBD53C}"/>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87" name="Rectangle 86">
              <a:extLst>
                <a:ext uri="{FF2B5EF4-FFF2-40B4-BE49-F238E27FC236}">
                  <a16:creationId xmlns:a16="http://schemas.microsoft.com/office/drawing/2014/main" id="{DC8C3205-EDA7-4AD1-87B4-6B441871C851}"/>
                </a:ext>
              </a:extLst>
            </p:cNvPr>
            <p:cNvSpPr/>
            <p:nvPr/>
          </p:nvSpPr>
          <p:spPr>
            <a:xfrm>
              <a:off x="1058399" y="1478888"/>
              <a:ext cx="5473465" cy="118872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0" bIns="27432" rtlCol="0" anchor="ctr">
              <a:noAutofit/>
            </a:bodyPr>
            <a:lstStyle/>
            <a:p>
              <a:pPr marL="101600"/>
              <a:r>
                <a:rPr lang="en-US" sz="1400" dirty="0">
                  <a:solidFill>
                    <a:schemeClr val="tx2"/>
                  </a:solidFill>
                </a:rPr>
                <a:t>FinCEN, in its sole discretion, may reject a request for CTA information if it finds that requester has failed to meet any requirement of the CTA regulations, the information is being requested for an unlawful purpose; or other good cause exists to deny the request.</a:t>
              </a:r>
            </a:p>
          </p:txBody>
        </p:sp>
        <p:sp>
          <p:nvSpPr>
            <p:cNvPr id="88" name="Rectangle 87">
              <a:extLst>
                <a:ext uri="{FF2B5EF4-FFF2-40B4-BE49-F238E27FC236}">
                  <a16:creationId xmlns:a16="http://schemas.microsoft.com/office/drawing/2014/main" id="{B243DFF1-F09A-4050-81E3-95BE75B40BB6}"/>
                </a:ext>
              </a:extLst>
            </p:cNvPr>
            <p:cNvSpPr/>
            <p:nvPr/>
          </p:nvSpPr>
          <p:spPr>
            <a:xfrm>
              <a:off x="6467856" y="1478888"/>
              <a:ext cx="64008" cy="118872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89" name="Freeform 261">
              <a:extLst>
                <a:ext uri="{FF2B5EF4-FFF2-40B4-BE49-F238E27FC236}">
                  <a16:creationId xmlns:a16="http://schemas.microsoft.com/office/drawing/2014/main" id="{E7395362-AF55-46B7-AAF5-0D0F1F41BE2A}"/>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100" name="Group 99">
            <a:extLst>
              <a:ext uri="{FF2B5EF4-FFF2-40B4-BE49-F238E27FC236}">
                <a16:creationId xmlns:a16="http://schemas.microsoft.com/office/drawing/2014/main" id="{EE7F03BB-6D52-4317-ADE9-CF2C3FF6D23C}"/>
              </a:ext>
            </a:extLst>
          </p:cNvPr>
          <p:cNvGrpSpPr/>
          <p:nvPr/>
        </p:nvGrpSpPr>
        <p:grpSpPr>
          <a:xfrm>
            <a:off x="304800" y="3588488"/>
            <a:ext cx="6227064" cy="548640"/>
            <a:chOff x="304800" y="1478888"/>
            <a:chExt cx="6227064" cy="548640"/>
          </a:xfrm>
        </p:grpSpPr>
        <p:grpSp>
          <p:nvGrpSpPr>
            <p:cNvPr id="101" name="Group 100">
              <a:extLst>
                <a:ext uri="{FF2B5EF4-FFF2-40B4-BE49-F238E27FC236}">
                  <a16:creationId xmlns:a16="http://schemas.microsoft.com/office/drawing/2014/main" id="{DA0509CA-22A3-48FB-B024-83043DD57204}"/>
                </a:ext>
              </a:extLst>
            </p:cNvPr>
            <p:cNvGrpSpPr>
              <a:grpSpLocks noChangeAspect="1"/>
            </p:cNvGrpSpPr>
            <p:nvPr/>
          </p:nvGrpSpPr>
          <p:grpSpPr>
            <a:xfrm>
              <a:off x="304800" y="1478888"/>
              <a:ext cx="548640" cy="548640"/>
              <a:chOff x="262091" y="8050"/>
              <a:chExt cx="531618" cy="531618"/>
            </a:xfrm>
          </p:grpSpPr>
          <p:sp>
            <p:nvSpPr>
              <p:cNvPr id="105" name="Oval 104">
                <a:extLst>
                  <a:ext uri="{FF2B5EF4-FFF2-40B4-BE49-F238E27FC236}">
                    <a16:creationId xmlns:a16="http://schemas.microsoft.com/office/drawing/2014/main" id="{68410E2A-A1D1-413B-9824-600B67E8E1C0}"/>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106" name="Group 105">
                <a:extLst>
                  <a:ext uri="{FF2B5EF4-FFF2-40B4-BE49-F238E27FC236}">
                    <a16:creationId xmlns:a16="http://schemas.microsoft.com/office/drawing/2014/main" id="{F499399C-F866-4851-A702-10B217186B7A}"/>
                  </a:ext>
                </a:extLst>
              </p:cNvPr>
              <p:cNvGrpSpPr>
                <a:grpSpLocks noChangeAspect="1"/>
              </p:cNvGrpSpPr>
              <p:nvPr/>
            </p:nvGrpSpPr>
            <p:grpSpPr>
              <a:xfrm>
                <a:off x="313015" y="58975"/>
                <a:ext cx="429770" cy="429768"/>
                <a:chOff x="5072120" y="2493461"/>
                <a:chExt cx="560502" cy="560498"/>
              </a:xfrm>
            </p:grpSpPr>
            <p:grpSp>
              <p:nvGrpSpPr>
                <p:cNvPr id="107" name="Group 106">
                  <a:extLst>
                    <a:ext uri="{FF2B5EF4-FFF2-40B4-BE49-F238E27FC236}">
                      <a16:creationId xmlns:a16="http://schemas.microsoft.com/office/drawing/2014/main" id="{89AC4C40-4E62-4E7A-8DA7-613EBEB67EC0}"/>
                    </a:ext>
                  </a:extLst>
                </p:cNvPr>
                <p:cNvGrpSpPr>
                  <a:grpSpLocks noChangeAspect="1"/>
                </p:cNvGrpSpPr>
                <p:nvPr/>
              </p:nvGrpSpPr>
              <p:grpSpPr bwMode="auto">
                <a:xfrm>
                  <a:off x="5072120" y="2493461"/>
                  <a:ext cx="560502" cy="560498"/>
                  <a:chOff x="1260" y="2"/>
                  <a:chExt cx="3238" cy="3238"/>
                </a:xfrm>
                <a:solidFill>
                  <a:schemeClr val="accent4"/>
                </a:solidFill>
              </p:grpSpPr>
              <p:sp>
                <p:nvSpPr>
                  <p:cNvPr id="111" name="Freeform 12">
                    <a:extLst>
                      <a:ext uri="{FF2B5EF4-FFF2-40B4-BE49-F238E27FC236}">
                        <a16:creationId xmlns:a16="http://schemas.microsoft.com/office/drawing/2014/main" id="{A2BB4685-DBED-49E1-8696-213E5CF519A7}"/>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2" name="Freeform 13">
                    <a:extLst>
                      <a:ext uri="{FF2B5EF4-FFF2-40B4-BE49-F238E27FC236}">
                        <a16:creationId xmlns:a16="http://schemas.microsoft.com/office/drawing/2014/main" id="{8FED611D-C7D9-469C-86CE-1F00EC059472}"/>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3" name="Freeform 16">
                    <a:extLst>
                      <a:ext uri="{FF2B5EF4-FFF2-40B4-BE49-F238E27FC236}">
                        <a16:creationId xmlns:a16="http://schemas.microsoft.com/office/drawing/2014/main" id="{DDED47F8-57AC-4BAF-B6FE-F23198DC8BF1}"/>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4" name="Freeform 17">
                    <a:extLst>
                      <a:ext uri="{FF2B5EF4-FFF2-40B4-BE49-F238E27FC236}">
                        <a16:creationId xmlns:a16="http://schemas.microsoft.com/office/drawing/2014/main" id="{5F160638-0FCC-416E-9AF7-1665E9B623D4}"/>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108" name="Group 107">
                  <a:extLst>
                    <a:ext uri="{FF2B5EF4-FFF2-40B4-BE49-F238E27FC236}">
                      <a16:creationId xmlns:a16="http://schemas.microsoft.com/office/drawing/2014/main" id="{52CAECE0-22AC-40B2-B422-6B1141146A54}"/>
                    </a:ext>
                  </a:extLst>
                </p:cNvPr>
                <p:cNvGrpSpPr/>
                <p:nvPr/>
              </p:nvGrpSpPr>
              <p:grpSpPr>
                <a:xfrm>
                  <a:off x="5234427" y="2655766"/>
                  <a:ext cx="235888" cy="235888"/>
                  <a:chOff x="1485802" y="3323764"/>
                  <a:chExt cx="177226" cy="177226"/>
                </a:xfrm>
              </p:grpSpPr>
              <p:sp>
                <p:nvSpPr>
                  <p:cNvPr id="109" name="Freeform 310">
                    <a:extLst>
                      <a:ext uri="{FF2B5EF4-FFF2-40B4-BE49-F238E27FC236}">
                        <a16:creationId xmlns:a16="http://schemas.microsoft.com/office/drawing/2014/main" id="{83AD2150-B10D-4A97-8A1C-3E8DED41BBE6}"/>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110" name="Freeform 311">
                    <a:extLst>
                      <a:ext uri="{FF2B5EF4-FFF2-40B4-BE49-F238E27FC236}">
                        <a16:creationId xmlns:a16="http://schemas.microsoft.com/office/drawing/2014/main" id="{99D8B15F-13DA-45AB-B4B8-00EA20E3523E}"/>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102" name="Rectangle 101">
              <a:extLst>
                <a:ext uri="{FF2B5EF4-FFF2-40B4-BE49-F238E27FC236}">
                  <a16:creationId xmlns:a16="http://schemas.microsoft.com/office/drawing/2014/main" id="{126427EF-58A7-4530-867C-83C052069DD1}"/>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0" bIns="27432" rtlCol="0" anchor="ctr">
              <a:noAutofit/>
            </a:bodyPr>
            <a:lstStyle/>
            <a:p>
              <a:pPr marL="101600"/>
              <a:r>
                <a:rPr lang="en-US" sz="1400" dirty="0">
                  <a:solidFill>
                    <a:schemeClr val="tx2"/>
                  </a:solidFill>
                </a:rPr>
                <a:t>FinCEN may permanently or temporarily bar a party from getting CTA information in any of the above cases.</a:t>
              </a:r>
            </a:p>
          </p:txBody>
        </p:sp>
        <p:sp>
          <p:nvSpPr>
            <p:cNvPr id="103" name="Rectangle 102">
              <a:extLst>
                <a:ext uri="{FF2B5EF4-FFF2-40B4-BE49-F238E27FC236}">
                  <a16:creationId xmlns:a16="http://schemas.microsoft.com/office/drawing/2014/main" id="{22281744-31FF-4E54-8998-8B57C2727DBF}"/>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104" name="Freeform 261">
              <a:extLst>
                <a:ext uri="{FF2B5EF4-FFF2-40B4-BE49-F238E27FC236}">
                  <a16:creationId xmlns:a16="http://schemas.microsoft.com/office/drawing/2014/main" id="{2C96F99C-250D-4039-BA88-48F65226F5AB}"/>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64" name="Title 3"/>
          <p:cNvSpPr txBox="1">
            <a:spLocks/>
          </p:cNvSpPr>
          <p:nvPr/>
        </p:nvSpPr>
        <p:spPr bwMode="gray">
          <a:xfrm>
            <a:off x="494263" y="314288"/>
            <a:ext cx="8037512" cy="4536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spc="-100" baseline="0">
                <a:solidFill>
                  <a:schemeClr val="bg2"/>
                </a:solidFill>
                <a:latin typeface="Arial" panose="020B0604020202020204" pitchFamily="34" charset="0"/>
                <a:ea typeface="+mj-ea"/>
                <a:cs typeface="Arial" panose="020B0604020202020204" pitchFamily="34" charset="0"/>
              </a:defRPr>
            </a:lvl1pPr>
          </a:lstStyle>
          <a:p>
            <a:r>
              <a:rPr lang="en-GB" sz="2400" dirty="0"/>
              <a:t>XIII.  Access to </a:t>
            </a:r>
            <a:r>
              <a:rPr lang="en-GB" sz="2400" dirty="0" err="1"/>
              <a:t>BOI</a:t>
            </a:r>
            <a:r>
              <a:rPr lang="en-GB" sz="2400" dirty="0"/>
              <a:t> by Institutions and Governments</a:t>
            </a:r>
            <a:endParaRPr lang="en-US" sz="2400" dirty="0"/>
          </a:p>
        </p:txBody>
      </p:sp>
    </p:spTree>
    <p:extLst>
      <p:ext uri="{BB962C8B-B14F-4D97-AF65-F5344CB8AC3E}">
        <p14:creationId xmlns:p14="http://schemas.microsoft.com/office/powerpoint/2010/main" val="2821573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000" dirty="0"/>
              <a:t>Violations – Unauthorized disclosure or use</a:t>
            </a:r>
            <a:endParaRPr lang="en-GB" sz="2000" dirty="0"/>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26237FA6-B01B-4AC4-B2C4-042E0C4FC130}" type="slidenum">
              <a:rPr lang="en-GB" smtClean="0"/>
              <a:pPr/>
              <a:t>35</a:t>
            </a:fld>
            <a:endParaRPr lang="en-GB" dirty="0"/>
          </a:p>
        </p:txBody>
      </p:sp>
      <p:grpSp>
        <p:nvGrpSpPr>
          <p:cNvPr id="51" name="Group 50">
            <a:extLst>
              <a:ext uri="{FF2B5EF4-FFF2-40B4-BE49-F238E27FC236}">
                <a16:creationId xmlns:a16="http://schemas.microsoft.com/office/drawing/2014/main" id="{7EF62D0E-6A13-4AAB-A0FB-4AF9412C452B}"/>
              </a:ext>
            </a:extLst>
          </p:cNvPr>
          <p:cNvGrpSpPr/>
          <p:nvPr/>
        </p:nvGrpSpPr>
        <p:grpSpPr>
          <a:xfrm>
            <a:off x="304800" y="1478888"/>
            <a:ext cx="6227064" cy="731520"/>
            <a:chOff x="304800" y="1478888"/>
            <a:chExt cx="6227064" cy="731520"/>
          </a:xfrm>
        </p:grpSpPr>
        <p:grpSp>
          <p:nvGrpSpPr>
            <p:cNvPr id="53" name="Group 52">
              <a:extLst>
                <a:ext uri="{FF2B5EF4-FFF2-40B4-BE49-F238E27FC236}">
                  <a16:creationId xmlns:a16="http://schemas.microsoft.com/office/drawing/2014/main" id="{C5B50362-098A-435A-84D9-6DB597BB29B7}"/>
                </a:ext>
              </a:extLst>
            </p:cNvPr>
            <p:cNvGrpSpPr>
              <a:grpSpLocks noChangeAspect="1"/>
            </p:cNvGrpSpPr>
            <p:nvPr/>
          </p:nvGrpSpPr>
          <p:grpSpPr>
            <a:xfrm>
              <a:off x="304800" y="1478888"/>
              <a:ext cx="548640" cy="548640"/>
              <a:chOff x="262091" y="8050"/>
              <a:chExt cx="531618" cy="531618"/>
            </a:xfrm>
          </p:grpSpPr>
          <p:sp>
            <p:nvSpPr>
              <p:cNvPr id="57" name="Oval 56">
                <a:extLst>
                  <a:ext uri="{FF2B5EF4-FFF2-40B4-BE49-F238E27FC236}">
                    <a16:creationId xmlns:a16="http://schemas.microsoft.com/office/drawing/2014/main" id="{103B2285-3F0D-4CB4-ADC6-C048259E45BB}"/>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58" name="Group 57">
                <a:extLst>
                  <a:ext uri="{FF2B5EF4-FFF2-40B4-BE49-F238E27FC236}">
                    <a16:creationId xmlns:a16="http://schemas.microsoft.com/office/drawing/2014/main" id="{036D4932-9465-4CBC-9215-50D8EAA4C9FD}"/>
                  </a:ext>
                </a:extLst>
              </p:cNvPr>
              <p:cNvGrpSpPr>
                <a:grpSpLocks noChangeAspect="1"/>
              </p:cNvGrpSpPr>
              <p:nvPr/>
            </p:nvGrpSpPr>
            <p:grpSpPr>
              <a:xfrm>
                <a:off x="313015" y="58975"/>
                <a:ext cx="429770" cy="429768"/>
                <a:chOff x="5072120" y="2493461"/>
                <a:chExt cx="560502" cy="560498"/>
              </a:xfrm>
            </p:grpSpPr>
            <p:grpSp>
              <p:nvGrpSpPr>
                <p:cNvPr id="61" name="Group 60">
                  <a:extLst>
                    <a:ext uri="{FF2B5EF4-FFF2-40B4-BE49-F238E27FC236}">
                      <a16:creationId xmlns:a16="http://schemas.microsoft.com/office/drawing/2014/main" id="{F5F83D0B-D937-432C-8D05-8D13A6497BF9}"/>
                    </a:ext>
                  </a:extLst>
                </p:cNvPr>
                <p:cNvGrpSpPr>
                  <a:grpSpLocks noChangeAspect="1"/>
                </p:cNvGrpSpPr>
                <p:nvPr/>
              </p:nvGrpSpPr>
              <p:grpSpPr bwMode="auto">
                <a:xfrm>
                  <a:off x="5072120" y="2493461"/>
                  <a:ext cx="560502" cy="560498"/>
                  <a:chOff x="1260" y="2"/>
                  <a:chExt cx="3238" cy="3238"/>
                </a:xfrm>
                <a:solidFill>
                  <a:schemeClr val="accent4"/>
                </a:solidFill>
              </p:grpSpPr>
              <p:sp>
                <p:nvSpPr>
                  <p:cNvPr id="72" name="Freeform 12">
                    <a:extLst>
                      <a:ext uri="{FF2B5EF4-FFF2-40B4-BE49-F238E27FC236}">
                        <a16:creationId xmlns:a16="http://schemas.microsoft.com/office/drawing/2014/main" id="{83E3A386-E69C-4686-B95F-9332C05DF00F}"/>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3" name="Freeform 13">
                    <a:extLst>
                      <a:ext uri="{FF2B5EF4-FFF2-40B4-BE49-F238E27FC236}">
                        <a16:creationId xmlns:a16="http://schemas.microsoft.com/office/drawing/2014/main" id="{5AEA2B9E-8AA8-43B5-BA96-B77BF5A1911D}"/>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3" name="Freeform 16">
                    <a:extLst>
                      <a:ext uri="{FF2B5EF4-FFF2-40B4-BE49-F238E27FC236}">
                        <a16:creationId xmlns:a16="http://schemas.microsoft.com/office/drawing/2014/main" id="{049A9DE5-E509-4556-AA1B-EE74517BF820}"/>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84" name="Freeform 17">
                    <a:extLst>
                      <a:ext uri="{FF2B5EF4-FFF2-40B4-BE49-F238E27FC236}">
                        <a16:creationId xmlns:a16="http://schemas.microsoft.com/office/drawing/2014/main" id="{B4D5D9AD-B7BE-44D9-A2F3-10AE6E168873}"/>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62" name="Group 61">
                  <a:extLst>
                    <a:ext uri="{FF2B5EF4-FFF2-40B4-BE49-F238E27FC236}">
                      <a16:creationId xmlns:a16="http://schemas.microsoft.com/office/drawing/2014/main" id="{E307BE06-EE95-4D4A-BF38-A4F35581B948}"/>
                    </a:ext>
                  </a:extLst>
                </p:cNvPr>
                <p:cNvGrpSpPr/>
                <p:nvPr/>
              </p:nvGrpSpPr>
              <p:grpSpPr>
                <a:xfrm>
                  <a:off x="5234427" y="2655766"/>
                  <a:ext cx="235888" cy="235888"/>
                  <a:chOff x="1485802" y="3323764"/>
                  <a:chExt cx="177226" cy="177226"/>
                </a:xfrm>
              </p:grpSpPr>
              <p:sp>
                <p:nvSpPr>
                  <p:cNvPr id="63" name="Freeform 310">
                    <a:extLst>
                      <a:ext uri="{FF2B5EF4-FFF2-40B4-BE49-F238E27FC236}">
                        <a16:creationId xmlns:a16="http://schemas.microsoft.com/office/drawing/2014/main" id="{41292D2E-2A2F-4A80-A637-DADFAD8E5029}"/>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65" name="Freeform 311">
                    <a:extLst>
                      <a:ext uri="{FF2B5EF4-FFF2-40B4-BE49-F238E27FC236}">
                        <a16:creationId xmlns:a16="http://schemas.microsoft.com/office/drawing/2014/main" id="{AA2C3B3E-C3F1-461A-A210-8DD623CBC65C}"/>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54" name="Rectangle 53">
              <a:extLst>
                <a:ext uri="{FF2B5EF4-FFF2-40B4-BE49-F238E27FC236}">
                  <a16:creationId xmlns:a16="http://schemas.microsoft.com/office/drawing/2014/main" id="{BCF8E6A7-1E16-4D6E-89BF-4ED47C09A7C0}"/>
                </a:ext>
              </a:extLst>
            </p:cNvPr>
            <p:cNvSpPr/>
            <p:nvPr/>
          </p:nvSpPr>
          <p:spPr>
            <a:xfrm>
              <a:off x="1058399" y="1478888"/>
              <a:ext cx="5473465" cy="73152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0" bIns="27432" rtlCol="0" anchor="ctr">
              <a:noAutofit/>
            </a:bodyPr>
            <a:lstStyle/>
            <a:p>
              <a:pPr marL="101600"/>
              <a:r>
                <a:rPr lang="en-US" sz="1400" dirty="0">
                  <a:solidFill>
                    <a:schemeClr val="tx2"/>
                  </a:solidFill>
                </a:rPr>
                <a:t>It is unlawful to disclose or use the beneficial ownership </a:t>
              </a:r>
              <a:br>
                <a:rPr lang="en-US" sz="1400" dirty="0">
                  <a:solidFill>
                    <a:schemeClr val="tx2"/>
                  </a:solidFill>
                </a:rPr>
              </a:br>
              <a:r>
                <a:rPr lang="en-US" sz="1400" dirty="0">
                  <a:solidFill>
                    <a:schemeClr val="tx2"/>
                  </a:solidFill>
                </a:rPr>
                <a:t>information obtained by the person directly or indirectly through a report submitted to FinCEN or a disclosure made by FinCEN.</a:t>
              </a:r>
            </a:p>
          </p:txBody>
        </p:sp>
        <p:sp>
          <p:nvSpPr>
            <p:cNvPr id="55" name="Rectangle 54">
              <a:extLst>
                <a:ext uri="{FF2B5EF4-FFF2-40B4-BE49-F238E27FC236}">
                  <a16:creationId xmlns:a16="http://schemas.microsoft.com/office/drawing/2014/main" id="{AFCF22EF-3BD6-4C7A-B4DA-D597270EEC96}"/>
                </a:ext>
              </a:extLst>
            </p:cNvPr>
            <p:cNvSpPr/>
            <p:nvPr/>
          </p:nvSpPr>
          <p:spPr>
            <a:xfrm>
              <a:off x="6467856" y="1478888"/>
              <a:ext cx="64008" cy="73152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56" name="Freeform 261">
              <a:extLst>
                <a:ext uri="{FF2B5EF4-FFF2-40B4-BE49-F238E27FC236}">
                  <a16:creationId xmlns:a16="http://schemas.microsoft.com/office/drawing/2014/main" id="{74889F66-AB53-4B7C-8EE3-EC6D132A3A25}"/>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85" name="Group 84">
            <a:extLst>
              <a:ext uri="{FF2B5EF4-FFF2-40B4-BE49-F238E27FC236}">
                <a16:creationId xmlns:a16="http://schemas.microsoft.com/office/drawing/2014/main" id="{E70DF2DF-85AC-49D9-B8C6-FEE1FD8A8973}"/>
              </a:ext>
            </a:extLst>
          </p:cNvPr>
          <p:cNvGrpSpPr/>
          <p:nvPr/>
        </p:nvGrpSpPr>
        <p:grpSpPr>
          <a:xfrm>
            <a:off x="304800" y="2369528"/>
            <a:ext cx="6227064" cy="548640"/>
            <a:chOff x="304800" y="1478888"/>
            <a:chExt cx="6227064" cy="548640"/>
          </a:xfrm>
        </p:grpSpPr>
        <p:grpSp>
          <p:nvGrpSpPr>
            <p:cNvPr id="86" name="Group 85">
              <a:extLst>
                <a:ext uri="{FF2B5EF4-FFF2-40B4-BE49-F238E27FC236}">
                  <a16:creationId xmlns:a16="http://schemas.microsoft.com/office/drawing/2014/main" id="{FEF34F37-C5D9-4BE2-9560-C034B4EB143D}"/>
                </a:ext>
              </a:extLst>
            </p:cNvPr>
            <p:cNvGrpSpPr>
              <a:grpSpLocks noChangeAspect="1"/>
            </p:cNvGrpSpPr>
            <p:nvPr/>
          </p:nvGrpSpPr>
          <p:grpSpPr>
            <a:xfrm>
              <a:off x="304800" y="1478888"/>
              <a:ext cx="548640" cy="548640"/>
              <a:chOff x="262091" y="8050"/>
              <a:chExt cx="531618" cy="531618"/>
            </a:xfrm>
          </p:grpSpPr>
          <p:sp>
            <p:nvSpPr>
              <p:cNvPr id="90" name="Oval 89">
                <a:extLst>
                  <a:ext uri="{FF2B5EF4-FFF2-40B4-BE49-F238E27FC236}">
                    <a16:creationId xmlns:a16="http://schemas.microsoft.com/office/drawing/2014/main" id="{EB94A6CD-4C55-431F-A38F-AC48846B1CB3}"/>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91" name="Group 90">
                <a:extLst>
                  <a:ext uri="{FF2B5EF4-FFF2-40B4-BE49-F238E27FC236}">
                    <a16:creationId xmlns:a16="http://schemas.microsoft.com/office/drawing/2014/main" id="{D0F659A2-59F3-48A1-A100-DDC58FDE1714}"/>
                  </a:ext>
                </a:extLst>
              </p:cNvPr>
              <p:cNvGrpSpPr>
                <a:grpSpLocks noChangeAspect="1"/>
              </p:cNvGrpSpPr>
              <p:nvPr/>
            </p:nvGrpSpPr>
            <p:grpSpPr>
              <a:xfrm>
                <a:off x="313015" y="58975"/>
                <a:ext cx="429770" cy="429768"/>
                <a:chOff x="5072120" y="2493461"/>
                <a:chExt cx="560502" cy="560498"/>
              </a:xfrm>
            </p:grpSpPr>
            <p:grpSp>
              <p:nvGrpSpPr>
                <p:cNvPr id="92" name="Group 91">
                  <a:extLst>
                    <a:ext uri="{FF2B5EF4-FFF2-40B4-BE49-F238E27FC236}">
                      <a16:creationId xmlns:a16="http://schemas.microsoft.com/office/drawing/2014/main" id="{9C794A92-32C9-435C-90C5-18BC1AFB0275}"/>
                    </a:ext>
                  </a:extLst>
                </p:cNvPr>
                <p:cNvGrpSpPr>
                  <a:grpSpLocks noChangeAspect="1"/>
                </p:cNvGrpSpPr>
                <p:nvPr/>
              </p:nvGrpSpPr>
              <p:grpSpPr bwMode="auto">
                <a:xfrm>
                  <a:off x="5072120" y="2493461"/>
                  <a:ext cx="560502" cy="560498"/>
                  <a:chOff x="1260" y="2"/>
                  <a:chExt cx="3238" cy="3238"/>
                </a:xfrm>
                <a:solidFill>
                  <a:schemeClr val="accent4"/>
                </a:solidFill>
              </p:grpSpPr>
              <p:sp>
                <p:nvSpPr>
                  <p:cNvPr id="96" name="Freeform 12">
                    <a:extLst>
                      <a:ext uri="{FF2B5EF4-FFF2-40B4-BE49-F238E27FC236}">
                        <a16:creationId xmlns:a16="http://schemas.microsoft.com/office/drawing/2014/main" id="{34C64634-D74B-4DD5-B2EA-12CC31E64B78}"/>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7" name="Freeform 13">
                    <a:extLst>
                      <a:ext uri="{FF2B5EF4-FFF2-40B4-BE49-F238E27FC236}">
                        <a16:creationId xmlns:a16="http://schemas.microsoft.com/office/drawing/2014/main" id="{C4AC6EE0-9B8F-4D06-A3B3-1B1030A4B76D}"/>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8" name="Freeform 16">
                    <a:extLst>
                      <a:ext uri="{FF2B5EF4-FFF2-40B4-BE49-F238E27FC236}">
                        <a16:creationId xmlns:a16="http://schemas.microsoft.com/office/drawing/2014/main" id="{94CCD47E-ABD0-4911-A0CE-61902E69812E}"/>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99" name="Freeform 17">
                    <a:extLst>
                      <a:ext uri="{FF2B5EF4-FFF2-40B4-BE49-F238E27FC236}">
                        <a16:creationId xmlns:a16="http://schemas.microsoft.com/office/drawing/2014/main" id="{63A448E5-7232-4DE8-862D-2D5701CFD81E}"/>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93" name="Group 92">
                  <a:extLst>
                    <a:ext uri="{FF2B5EF4-FFF2-40B4-BE49-F238E27FC236}">
                      <a16:creationId xmlns:a16="http://schemas.microsoft.com/office/drawing/2014/main" id="{0A62BC37-6EAC-467F-A269-87A65AB481BF}"/>
                    </a:ext>
                  </a:extLst>
                </p:cNvPr>
                <p:cNvGrpSpPr/>
                <p:nvPr/>
              </p:nvGrpSpPr>
              <p:grpSpPr>
                <a:xfrm>
                  <a:off x="5234427" y="2655766"/>
                  <a:ext cx="235888" cy="235888"/>
                  <a:chOff x="1485802" y="3323764"/>
                  <a:chExt cx="177226" cy="177226"/>
                </a:xfrm>
              </p:grpSpPr>
              <p:sp>
                <p:nvSpPr>
                  <p:cNvPr id="94" name="Freeform 310">
                    <a:extLst>
                      <a:ext uri="{FF2B5EF4-FFF2-40B4-BE49-F238E27FC236}">
                        <a16:creationId xmlns:a16="http://schemas.microsoft.com/office/drawing/2014/main" id="{3D09CC0E-5755-4B9B-A238-1D554A836AB3}"/>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95" name="Freeform 311">
                    <a:extLst>
                      <a:ext uri="{FF2B5EF4-FFF2-40B4-BE49-F238E27FC236}">
                        <a16:creationId xmlns:a16="http://schemas.microsoft.com/office/drawing/2014/main" id="{324A9D36-391C-454B-AE02-8F2D9E565A6E}"/>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87" name="Rectangle 86">
              <a:extLst>
                <a:ext uri="{FF2B5EF4-FFF2-40B4-BE49-F238E27FC236}">
                  <a16:creationId xmlns:a16="http://schemas.microsoft.com/office/drawing/2014/main" id="{10AF346B-8893-42CA-9844-8585004DC13D}"/>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0" bIns="27432" rtlCol="0" anchor="ctr">
              <a:noAutofit/>
            </a:bodyPr>
            <a:lstStyle/>
            <a:p>
              <a:pPr marL="101600"/>
              <a:r>
                <a:rPr lang="en-US" sz="1400" dirty="0">
                  <a:solidFill>
                    <a:schemeClr val="tx2"/>
                  </a:solidFill>
                </a:rPr>
                <a:t>This unauthorized use includes accessing information without authorization.</a:t>
              </a:r>
            </a:p>
          </p:txBody>
        </p:sp>
        <p:sp>
          <p:nvSpPr>
            <p:cNvPr id="88" name="Rectangle 87">
              <a:extLst>
                <a:ext uri="{FF2B5EF4-FFF2-40B4-BE49-F238E27FC236}">
                  <a16:creationId xmlns:a16="http://schemas.microsoft.com/office/drawing/2014/main" id="{6A96BE63-23F5-4D35-9BFD-1ACC9C4FE3BA}"/>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89" name="Freeform 261">
              <a:extLst>
                <a:ext uri="{FF2B5EF4-FFF2-40B4-BE49-F238E27FC236}">
                  <a16:creationId xmlns:a16="http://schemas.microsoft.com/office/drawing/2014/main" id="{72C89ABB-0B2A-4F2D-9E62-DF0B65C1FEEA}"/>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grpSp>
        <p:nvGrpSpPr>
          <p:cNvPr id="100" name="Group 99">
            <a:extLst>
              <a:ext uri="{FF2B5EF4-FFF2-40B4-BE49-F238E27FC236}">
                <a16:creationId xmlns:a16="http://schemas.microsoft.com/office/drawing/2014/main" id="{3932DFF8-9244-4615-8AA8-41F9E7EAB5B9}"/>
              </a:ext>
            </a:extLst>
          </p:cNvPr>
          <p:cNvGrpSpPr/>
          <p:nvPr/>
        </p:nvGrpSpPr>
        <p:grpSpPr>
          <a:xfrm>
            <a:off x="304800" y="3077288"/>
            <a:ext cx="6227064" cy="548640"/>
            <a:chOff x="304800" y="1478888"/>
            <a:chExt cx="6227064" cy="548640"/>
          </a:xfrm>
        </p:grpSpPr>
        <p:grpSp>
          <p:nvGrpSpPr>
            <p:cNvPr id="101" name="Group 100">
              <a:extLst>
                <a:ext uri="{FF2B5EF4-FFF2-40B4-BE49-F238E27FC236}">
                  <a16:creationId xmlns:a16="http://schemas.microsoft.com/office/drawing/2014/main" id="{B829EABB-68ED-4DCB-9C2B-F40D13B12CDD}"/>
                </a:ext>
              </a:extLst>
            </p:cNvPr>
            <p:cNvGrpSpPr>
              <a:grpSpLocks noChangeAspect="1"/>
            </p:cNvGrpSpPr>
            <p:nvPr/>
          </p:nvGrpSpPr>
          <p:grpSpPr>
            <a:xfrm>
              <a:off x="304800" y="1478888"/>
              <a:ext cx="548640" cy="548640"/>
              <a:chOff x="262091" y="8050"/>
              <a:chExt cx="531618" cy="531618"/>
            </a:xfrm>
          </p:grpSpPr>
          <p:sp>
            <p:nvSpPr>
              <p:cNvPr id="105" name="Oval 104">
                <a:extLst>
                  <a:ext uri="{FF2B5EF4-FFF2-40B4-BE49-F238E27FC236}">
                    <a16:creationId xmlns:a16="http://schemas.microsoft.com/office/drawing/2014/main" id="{A384FDA3-2BE1-423E-BE56-7A9B8D1F229F}"/>
                  </a:ext>
                </a:extLst>
              </p:cNvPr>
              <p:cNvSpPr/>
              <p:nvPr/>
            </p:nvSpPr>
            <p:spPr>
              <a:xfrm>
                <a:off x="262091" y="8050"/>
                <a:ext cx="531618" cy="53161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baseline="0" dirty="0"/>
              </a:p>
            </p:txBody>
          </p:sp>
          <p:grpSp>
            <p:nvGrpSpPr>
              <p:cNvPr id="106" name="Group 105">
                <a:extLst>
                  <a:ext uri="{FF2B5EF4-FFF2-40B4-BE49-F238E27FC236}">
                    <a16:creationId xmlns:a16="http://schemas.microsoft.com/office/drawing/2014/main" id="{88DEA252-4E5B-41F4-9820-916614F057A1}"/>
                  </a:ext>
                </a:extLst>
              </p:cNvPr>
              <p:cNvGrpSpPr>
                <a:grpSpLocks noChangeAspect="1"/>
              </p:cNvGrpSpPr>
              <p:nvPr/>
            </p:nvGrpSpPr>
            <p:grpSpPr>
              <a:xfrm>
                <a:off x="313015" y="58975"/>
                <a:ext cx="429770" cy="429768"/>
                <a:chOff x="5072120" y="2493461"/>
                <a:chExt cx="560502" cy="560498"/>
              </a:xfrm>
            </p:grpSpPr>
            <p:grpSp>
              <p:nvGrpSpPr>
                <p:cNvPr id="107" name="Group 106">
                  <a:extLst>
                    <a:ext uri="{FF2B5EF4-FFF2-40B4-BE49-F238E27FC236}">
                      <a16:creationId xmlns:a16="http://schemas.microsoft.com/office/drawing/2014/main" id="{309684C4-D738-451C-BFF5-71720C5E648C}"/>
                    </a:ext>
                  </a:extLst>
                </p:cNvPr>
                <p:cNvGrpSpPr>
                  <a:grpSpLocks noChangeAspect="1"/>
                </p:cNvGrpSpPr>
                <p:nvPr/>
              </p:nvGrpSpPr>
              <p:grpSpPr bwMode="auto">
                <a:xfrm>
                  <a:off x="5072120" y="2493461"/>
                  <a:ext cx="560502" cy="560498"/>
                  <a:chOff x="1260" y="2"/>
                  <a:chExt cx="3238" cy="3238"/>
                </a:xfrm>
                <a:solidFill>
                  <a:schemeClr val="accent4"/>
                </a:solidFill>
              </p:grpSpPr>
              <p:sp>
                <p:nvSpPr>
                  <p:cNvPr id="111" name="Freeform 12">
                    <a:extLst>
                      <a:ext uri="{FF2B5EF4-FFF2-40B4-BE49-F238E27FC236}">
                        <a16:creationId xmlns:a16="http://schemas.microsoft.com/office/drawing/2014/main" id="{D35AA29F-F883-4295-9364-0B399BD7C8B3}"/>
                      </a:ext>
                    </a:extLst>
                  </p:cNvPr>
                  <p:cNvSpPr>
                    <a:spLocks noEditPoints="1"/>
                  </p:cNvSpPr>
                  <p:nvPr/>
                </p:nvSpPr>
                <p:spPr bwMode="auto">
                  <a:xfrm>
                    <a:off x="1260" y="2"/>
                    <a:ext cx="1999" cy="3036"/>
                  </a:xfrm>
                  <a:custGeom>
                    <a:avLst/>
                    <a:gdLst>
                      <a:gd name="T0" fmla="*/ 360 w 1264"/>
                      <a:gd name="T1" fmla="*/ 1584 h 1920"/>
                      <a:gd name="T2" fmla="*/ 280 w 1264"/>
                      <a:gd name="T3" fmla="*/ 1604 h 1920"/>
                      <a:gd name="T4" fmla="*/ 80 w 1264"/>
                      <a:gd name="T5" fmla="*/ 1024 h 1920"/>
                      <a:gd name="T6" fmla="*/ 1024 w 1264"/>
                      <a:gd name="T7" fmla="*/ 80 h 1920"/>
                      <a:gd name="T8" fmla="*/ 1212 w 1264"/>
                      <a:gd name="T9" fmla="*/ 99 h 1920"/>
                      <a:gd name="T10" fmla="*/ 1259 w 1264"/>
                      <a:gd name="T11" fmla="*/ 67 h 1920"/>
                      <a:gd name="T12" fmla="*/ 1228 w 1264"/>
                      <a:gd name="T13" fmla="*/ 20 h 1920"/>
                      <a:gd name="T14" fmla="*/ 1024 w 1264"/>
                      <a:gd name="T15" fmla="*/ 0 h 1920"/>
                      <a:gd name="T16" fmla="*/ 300 w 1264"/>
                      <a:gd name="T17" fmla="*/ 300 h 1920"/>
                      <a:gd name="T18" fmla="*/ 0 w 1264"/>
                      <a:gd name="T19" fmla="*/ 1024 h 1920"/>
                      <a:gd name="T20" fmla="*/ 220 w 1264"/>
                      <a:gd name="T21" fmla="*/ 1659 h 1920"/>
                      <a:gd name="T22" fmla="*/ 192 w 1264"/>
                      <a:gd name="T23" fmla="*/ 1752 h 1920"/>
                      <a:gd name="T24" fmla="*/ 241 w 1264"/>
                      <a:gd name="T25" fmla="*/ 1871 h 1920"/>
                      <a:gd name="T26" fmla="*/ 360 w 1264"/>
                      <a:gd name="T27" fmla="*/ 1920 h 1920"/>
                      <a:gd name="T28" fmla="*/ 479 w 1264"/>
                      <a:gd name="T29" fmla="*/ 1871 h 1920"/>
                      <a:gd name="T30" fmla="*/ 528 w 1264"/>
                      <a:gd name="T31" fmla="*/ 1752 h 1920"/>
                      <a:gd name="T32" fmla="*/ 479 w 1264"/>
                      <a:gd name="T33" fmla="*/ 1633 h 1920"/>
                      <a:gd name="T34" fmla="*/ 360 w 1264"/>
                      <a:gd name="T35" fmla="*/ 1584 h 1920"/>
                      <a:gd name="T36" fmla="*/ 422 w 1264"/>
                      <a:gd name="T37" fmla="*/ 1814 h 1920"/>
                      <a:gd name="T38" fmla="*/ 360 w 1264"/>
                      <a:gd name="T39" fmla="*/ 1840 h 1920"/>
                      <a:gd name="T40" fmla="*/ 298 w 1264"/>
                      <a:gd name="T41" fmla="*/ 1814 h 1920"/>
                      <a:gd name="T42" fmla="*/ 272 w 1264"/>
                      <a:gd name="T43" fmla="*/ 1752 h 1920"/>
                      <a:gd name="T44" fmla="*/ 298 w 1264"/>
                      <a:gd name="T45" fmla="*/ 1690 h 1920"/>
                      <a:gd name="T46" fmla="*/ 360 w 1264"/>
                      <a:gd name="T47" fmla="*/ 1664 h 1920"/>
                      <a:gd name="T48" fmla="*/ 422 w 1264"/>
                      <a:gd name="T49" fmla="*/ 1690 h 1920"/>
                      <a:gd name="T50" fmla="*/ 448 w 1264"/>
                      <a:gd name="T51" fmla="*/ 1752 h 1920"/>
                      <a:gd name="T52" fmla="*/ 422 w 1264"/>
                      <a:gd name="T53" fmla="*/ 181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4" h="1920">
                        <a:moveTo>
                          <a:pt x="360" y="1584"/>
                        </a:moveTo>
                        <a:cubicBezTo>
                          <a:pt x="332" y="1584"/>
                          <a:pt x="304" y="1591"/>
                          <a:pt x="280" y="1604"/>
                        </a:cubicBezTo>
                        <a:cubicBezTo>
                          <a:pt x="151" y="1439"/>
                          <a:pt x="80" y="1234"/>
                          <a:pt x="80" y="1024"/>
                        </a:cubicBezTo>
                        <a:cubicBezTo>
                          <a:pt x="80" y="503"/>
                          <a:pt x="503" y="80"/>
                          <a:pt x="1024" y="80"/>
                        </a:cubicBezTo>
                        <a:cubicBezTo>
                          <a:pt x="1087" y="80"/>
                          <a:pt x="1151" y="86"/>
                          <a:pt x="1212" y="99"/>
                        </a:cubicBezTo>
                        <a:cubicBezTo>
                          <a:pt x="1234" y="103"/>
                          <a:pt x="1255" y="89"/>
                          <a:pt x="1259" y="67"/>
                        </a:cubicBezTo>
                        <a:cubicBezTo>
                          <a:pt x="1264" y="46"/>
                          <a:pt x="1250" y="25"/>
                          <a:pt x="1228" y="20"/>
                        </a:cubicBezTo>
                        <a:cubicBezTo>
                          <a:pt x="1161" y="7"/>
                          <a:pt x="1093" y="0"/>
                          <a:pt x="1024" y="0"/>
                        </a:cubicBezTo>
                        <a:cubicBezTo>
                          <a:pt x="750" y="0"/>
                          <a:pt x="493" y="107"/>
                          <a:pt x="300" y="300"/>
                        </a:cubicBezTo>
                        <a:cubicBezTo>
                          <a:pt x="107" y="493"/>
                          <a:pt x="0" y="750"/>
                          <a:pt x="0" y="1024"/>
                        </a:cubicBezTo>
                        <a:cubicBezTo>
                          <a:pt x="0" y="1254"/>
                          <a:pt x="78" y="1479"/>
                          <a:pt x="220" y="1659"/>
                        </a:cubicBezTo>
                        <a:cubicBezTo>
                          <a:pt x="202" y="1686"/>
                          <a:pt x="192" y="1718"/>
                          <a:pt x="192" y="1752"/>
                        </a:cubicBezTo>
                        <a:cubicBezTo>
                          <a:pt x="192" y="1797"/>
                          <a:pt x="210" y="1839"/>
                          <a:pt x="241" y="1871"/>
                        </a:cubicBezTo>
                        <a:cubicBezTo>
                          <a:pt x="273" y="1902"/>
                          <a:pt x="315" y="1920"/>
                          <a:pt x="360" y="1920"/>
                        </a:cubicBezTo>
                        <a:cubicBezTo>
                          <a:pt x="405" y="1920"/>
                          <a:pt x="447" y="1902"/>
                          <a:pt x="479" y="1871"/>
                        </a:cubicBezTo>
                        <a:cubicBezTo>
                          <a:pt x="511" y="1839"/>
                          <a:pt x="528" y="1797"/>
                          <a:pt x="528" y="1752"/>
                        </a:cubicBezTo>
                        <a:cubicBezTo>
                          <a:pt x="528" y="1707"/>
                          <a:pt x="511" y="1665"/>
                          <a:pt x="479" y="1633"/>
                        </a:cubicBezTo>
                        <a:cubicBezTo>
                          <a:pt x="447" y="1601"/>
                          <a:pt x="405" y="1584"/>
                          <a:pt x="360" y="1584"/>
                        </a:cubicBezTo>
                        <a:close/>
                        <a:moveTo>
                          <a:pt x="422" y="1814"/>
                        </a:moveTo>
                        <a:cubicBezTo>
                          <a:pt x="406" y="1831"/>
                          <a:pt x="384" y="1840"/>
                          <a:pt x="360" y="1840"/>
                        </a:cubicBezTo>
                        <a:cubicBezTo>
                          <a:pt x="337" y="1840"/>
                          <a:pt x="315" y="1831"/>
                          <a:pt x="298" y="1814"/>
                        </a:cubicBezTo>
                        <a:cubicBezTo>
                          <a:pt x="281" y="1797"/>
                          <a:pt x="272" y="1775"/>
                          <a:pt x="272" y="1752"/>
                        </a:cubicBezTo>
                        <a:cubicBezTo>
                          <a:pt x="272" y="1728"/>
                          <a:pt x="281" y="1706"/>
                          <a:pt x="298" y="1690"/>
                        </a:cubicBezTo>
                        <a:cubicBezTo>
                          <a:pt x="315" y="1673"/>
                          <a:pt x="337" y="1664"/>
                          <a:pt x="360" y="1664"/>
                        </a:cubicBezTo>
                        <a:cubicBezTo>
                          <a:pt x="384" y="1664"/>
                          <a:pt x="406" y="1673"/>
                          <a:pt x="422" y="1690"/>
                        </a:cubicBezTo>
                        <a:cubicBezTo>
                          <a:pt x="439" y="1706"/>
                          <a:pt x="448" y="1728"/>
                          <a:pt x="448" y="1752"/>
                        </a:cubicBezTo>
                        <a:cubicBezTo>
                          <a:pt x="448" y="1775"/>
                          <a:pt x="439" y="1797"/>
                          <a:pt x="422" y="18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2" name="Freeform 13">
                    <a:extLst>
                      <a:ext uri="{FF2B5EF4-FFF2-40B4-BE49-F238E27FC236}">
                        <a16:creationId xmlns:a16="http://schemas.microsoft.com/office/drawing/2014/main" id="{DFAB0AF2-3E92-4083-AC34-2D04D427B48B}"/>
                      </a:ext>
                    </a:extLst>
                  </p:cNvPr>
                  <p:cNvSpPr>
                    <a:spLocks noEditPoints="1"/>
                  </p:cNvSpPr>
                  <p:nvPr/>
                </p:nvSpPr>
                <p:spPr bwMode="auto">
                  <a:xfrm>
                    <a:off x="2503" y="204"/>
                    <a:ext cx="1995" cy="3036"/>
                  </a:xfrm>
                  <a:custGeom>
                    <a:avLst/>
                    <a:gdLst>
                      <a:gd name="T0" fmla="*/ 1042 w 1262"/>
                      <a:gd name="T1" fmla="*/ 261 h 1920"/>
                      <a:gd name="T2" fmla="*/ 1021 w 1262"/>
                      <a:gd name="T3" fmla="*/ 49 h 1920"/>
                      <a:gd name="T4" fmla="*/ 902 w 1262"/>
                      <a:gd name="T5" fmla="*/ 0 h 1920"/>
                      <a:gd name="T6" fmla="*/ 783 w 1262"/>
                      <a:gd name="T7" fmla="*/ 49 h 1920"/>
                      <a:gd name="T8" fmla="*/ 734 w 1262"/>
                      <a:gd name="T9" fmla="*/ 168 h 1920"/>
                      <a:gd name="T10" fmla="*/ 783 w 1262"/>
                      <a:gd name="T11" fmla="*/ 287 h 1920"/>
                      <a:gd name="T12" fmla="*/ 902 w 1262"/>
                      <a:gd name="T13" fmla="*/ 336 h 1920"/>
                      <a:gd name="T14" fmla="*/ 982 w 1262"/>
                      <a:gd name="T15" fmla="*/ 316 h 1920"/>
                      <a:gd name="T16" fmla="*/ 1182 w 1262"/>
                      <a:gd name="T17" fmla="*/ 896 h 1920"/>
                      <a:gd name="T18" fmla="*/ 238 w 1262"/>
                      <a:gd name="T19" fmla="*/ 1840 h 1920"/>
                      <a:gd name="T20" fmla="*/ 52 w 1262"/>
                      <a:gd name="T21" fmla="*/ 1822 h 1920"/>
                      <a:gd name="T22" fmla="*/ 5 w 1262"/>
                      <a:gd name="T23" fmla="*/ 1853 h 1920"/>
                      <a:gd name="T24" fmla="*/ 36 w 1262"/>
                      <a:gd name="T25" fmla="*/ 1900 h 1920"/>
                      <a:gd name="T26" fmla="*/ 238 w 1262"/>
                      <a:gd name="T27" fmla="*/ 1920 h 1920"/>
                      <a:gd name="T28" fmla="*/ 962 w 1262"/>
                      <a:gd name="T29" fmla="*/ 1620 h 1920"/>
                      <a:gd name="T30" fmla="*/ 1262 w 1262"/>
                      <a:gd name="T31" fmla="*/ 896 h 1920"/>
                      <a:gd name="T32" fmla="*/ 1042 w 1262"/>
                      <a:gd name="T33" fmla="*/ 261 h 1920"/>
                      <a:gd name="T34" fmla="*/ 840 w 1262"/>
                      <a:gd name="T35" fmla="*/ 230 h 1920"/>
                      <a:gd name="T36" fmla="*/ 814 w 1262"/>
                      <a:gd name="T37" fmla="*/ 168 h 1920"/>
                      <a:gd name="T38" fmla="*/ 840 w 1262"/>
                      <a:gd name="T39" fmla="*/ 106 h 1920"/>
                      <a:gd name="T40" fmla="*/ 902 w 1262"/>
                      <a:gd name="T41" fmla="*/ 80 h 1920"/>
                      <a:gd name="T42" fmla="*/ 964 w 1262"/>
                      <a:gd name="T43" fmla="*/ 106 h 1920"/>
                      <a:gd name="T44" fmla="*/ 964 w 1262"/>
                      <a:gd name="T45" fmla="*/ 230 h 1920"/>
                      <a:gd name="T46" fmla="*/ 902 w 1262"/>
                      <a:gd name="T47" fmla="*/ 256 h 1920"/>
                      <a:gd name="T48" fmla="*/ 840 w 1262"/>
                      <a:gd name="T49" fmla="*/ 23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2" h="1920">
                        <a:moveTo>
                          <a:pt x="1042" y="261"/>
                        </a:moveTo>
                        <a:cubicBezTo>
                          <a:pt x="1085" y="196"/>
                          <a:pt x="1078" y="107"/>
                          <a:pt x="1021" y="49"/>
                        </a:cubicBezTo>
                        <a:cubicBezTo>
                          <a:pt x="989" y="18"/>
                          <a:pt x="947" y="0"/>
                          <a:pt x="902" y="0"/>
                        </a:cubicBezTo>
                        <a:cubicBezTo>
                          <a:pt x="857" y="0"/>
                          <a:pt x="815" y="18"/>
                          <a:pt x="783" y="49"/>
                        </a:cubicBezTo>
                        <a:cubicBezTo>
                          <a:pt x="751" y="81"/>
                          <a:pt x="734" y="123"/>
                          <a:pt x="734" y="168"/>
                        </a:cubicBezTo>
                        <a:cubicBezTo>
                          <a:pt x="734" y="213"/>
                          <a:pt x="751" y="255"/>
                          <a:pt x="783" y="287"/>
                        </a:cubicBezTo>
                        <a:cubicBezTo>
                          <a:pt x="815" y="319"/>
                          <a:pt x="857" y="336"/>
                          <a:pt x="902" y="336"/>
                        </a:cubicBezTo>
                        <a:cubicBezTo>
                          <a:pt x="930" y="336"/>
                          <a:pt x="958" y="329"/>
                          <a:pt x="982" y="316"/>
                        </a:cubicBezTo>
                        <a:cubicBezTo>
                          <a:pt x="1111" y="481"/>
                          <a:pt x="1182" y="686"/>
                          <a:pt x="1182" y="896"/>
                        </a:cubicBezTo>
                        <a:cubicBezTo>
                          <a:pt x="1182" y="1417"/>
                          <a:pt x="759" y="1840"/>
                          <a:pt x="238" y="1840"/>
                        </a:cubicBezTo>
                        <a:cubicBezTo>
                          <a:pt x="175" y="1840"/>
                          <a:pt x="113" y="1834"/>
                          <a:pt x="52" y="1822"/>
                        </a:cubicBezTo>
                        <a:cubicBezTo>
                          <a:pt x="30" y="1817"/>
                          <a:pt x="9" y="1831"/>
                          <a:pt x="5" y="1853"/>
                        </a:cubicBezTo>
                        <a:cubicBezTo>
                          <a:pt x="0" y="1875"/>
                          <a:pt x="14" y="1896"/>
                          <a:pt x="36" y="1900"/>
                        </a:cubicBezTo>
                        <a:cubicBezTo>
                          <a:pt x="102" y="1913"/>
                          <a:pt x="170" y="1920"/>
                          <a:pt x="238" y="1920"/>
                        </a:cubicBezTo>
                        <a:cubicBezTo>
                          <a:pt x="512" y="1920"/>
                          <a:pt x="769" y="1813"/>
                          <a:pt x="962" y="1620"/>
                        </a:cubicBezTo>
                        <a:cubicBezTo>
                          <a:pt x="1155" y="1427"/>
                          <a:pt x="1262" y="1170"/>
                          <a:pt x="1262" y="896"/>
                        </a:cubicBezTo>
                        <a:cubicBezTo>
                          <a:pt x="1262" y="666"/>
                          <a:pt x="1184" y="441"/>
                          <a:pt x="1042" y="261"/>
                        </a:cubicBezTo>
                        <a:close/>
                        <a:moveTo>
                          <a:pt x="840" y="230"/>
                        </a:moveTo>
                        <a:cubicBezTo>
                          <a:pt x="823" y="214"/>
                          <a:pt x="814" y="192"/>
                          <a:pt x="814" y="168"/>
                        </a:cubicBezTo>
                        <a:cubicBezTo>
                          <a:pt x="814" y="145"/>
                          <a:pt x="823" y="123"/>
                          <a:pt x="840" y="106"/>
                        </a:cubicBezTo>
                        <a:cubicBezTo>
                          <a:pt x="856" y="89"/>
                          <a:pt x="878" y="80"/>
                          <a:pt x="902" y="80"/>
                        </a:cubicBezTo>
                        <a:cubicBezTo>
                          <a:pt x="925" y="80"/>
                          <a:pt x="947" y="89"/>
                          <a:pt x="964" y="106"/>
                        </a:cubicBezTo>
                        <a:cubicBezTo>
                          <a:pt x="998" y="140"/>
                          <a:pt x="998" y="196"/>
                          <a:pt x="964" y="230"/>
                        </a:cubicBezTo>
                        <a:cubicBezTo>
                          <a:pt x="947" y="247"/>
                          <a:pt x="925" y="256"/>
                          <a:pt x="902" y="256"/>
                        </a:cubicBezTo>
                        <a:cubicBezTo>
                          <a:pt x="878" y="256"/>
                          <a:pt x="856" y="247"/>
                          <a:pt x="840"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3" name="Freeform 16">
                    <a:extLst>
                      <a:ext uri="{FF2B5EF4-FFF2-40B4-BE49-F238E27FC236}">
                        <a16:creationId xmlns:a16="http://schemas.microsoft.com/office/drawing/2014/main" id="{93D2F271-6D72-4396-A3E1-399A7332974B}"/>
                      </a:ext>
                    </a:extLst>
                  </p:cNvPr>
                  <p:cNvSpPr>
                    <a:spLocks/>
                  </p:cNvSpPr>
                  <p:nvPr/>
                </p:nvSpPr>
                <p:spPr bwMode="auto">
                  <a:xfrm>
                    <a:off x="3385" y="101"/>
                    <a:ext cx="153" cy="153"/>
                  </a:xfrm>
                  <a:custGeom>
                    <a:avLst/>
                    <a:gdLst>
                      <a:gd name="T0" fmla="*/ 40 w 80"/>
                      <a:gd name="T1" fmla="*/ 80 h 80"/>
                      <a:gd name="T2" fmla="*/ 69 w 80"/>
                      <a:gd name="T3" fmla="*/ 69 h 80"/>
                      <a:gd name="T4" fmla="*/ 80 w 80"/>
                      <a:gd name="T5" fmla="*/ 40 h 80"/>
                      <a:gd name="T6" fmla="*/ 69 w 80"/>
                      <a:gd name="T7" fmla="*/ 12 h 80"/>
                      <a:gd name="T8" fmla="*/ 40 w 80"/>
                      <a:gd name="T9" fmla="*/ 0 h 80"/>
                      <a:gd name="T10" fmla="*/ 12 w 80"/>
                      <a:gd name="T11" fmla="*/ 12 h 80"/>
                      <a:gd name="T12" fmla="*/ 0 w 80"/>
                      <a:gd name="T13" fmla="*/ 40 h 80"/>
                      <a:gd name="T14" fmla="*/ 12 w 80"/>
                      <a:gd name="T15" fmla="*/ 69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51" y="80"/>
                          <a:pt x="61" y="76"/>
                          <a:pt x="69" y="69"/>
                        </a:cubicBezTo>
                        <a:cubicBezTo>
                          <a:pt x="76" y="61"/>
                          <a:pt x="80" y="51"/>
                          <a:pt x="80" y="40"/>
                        </a:cubicBezTo>
                        <a:cubicBezTo>
                          <a:pt x="80" y="30"/>
                          <a:pt x="76" y="19"/>
                          <a:pt x="69" y="12"/>
                        </a:cubicBezTo>
                        <a:cubicBezTo>
                          <a:pt x="61" y="5"/>
                          <a:pt x="51" y="0"/>
                          <a:pt x="40" y="0"/>
                        </a:cubicBezTo>
                        <a:cubicBezTo>
                          <a:pt x="30" y="0"/>
                          <a:pt x="19" y="5"/>
                          <a:pt x="12" y="12"/>
                        </a:cubicBezTo>
                        <a:cubicBezTo>
                          <a:pt x="5" y="19"/>
                          <a:pt x="0" y="30"/>
                          <a:pt x="0" y="40"/>
                        </a:cubicBezTo>
                        <a:cubicBezTo>
                          <a:pt x="0" y="51"/>
                          <a:pt x="5" y="61"/>
                          <a:pt x="12" y="69"/>
                        </a:cubicBezTo>
                        <a:cubicBezTo>
                          <a:pt x="19" y="76"/>
                          <a:pt x="30" y="80"/>
                          <a:pt x="4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14" name="Freeform 17">
                    <a:extLst>
                      <a:ext uri="{FF2B5EF4-FFF2-40B4-BE49-F238E27FC236}">
                        <a16:creationId xmlns:a16="http://schemas.microsoft.com/office/drawing/2014/main" id="{6E8C9DC4-A3D5-4CA8-93EB-5F3E85B2BBED}"/>
                      </a:ext>
                    </a:extLst>
                  </p:cNvPr>
                  <p:cNvSpPr>
                    <a:spLocks/>
                  </p:cNvSpPr>
                  <p:nvPr/>
                </p:nvSpPr>
                <p:spPr bwMode="auto">
                  <a:xfrm>
                    <a:off x="2223" y="2988"/>
                    <a:ext cx="153" cy="154"/>
                  </a:xfrm>
                  <a:custGeom>
                    <a:avLst/>
                    <a:gdLst>
                      <a:gd name="T0" fmla="*/ 40 w 80"/>
                      <a:gd name="T1" fmla="*/ 0 h 80"/>
                      <a:gd name="T2" fmla="*/ 12 w 80"/>
                      <a:gd name="T3" fmla="*/ 12 h 80"/>
                      <a:gd name="T4" fmla="*/ 0 w 80"/>
                      <a:gd name="T5" fmla="*/ 40 h 80"/>
                      <a:gd name="T6" fmla="*/ 12 w 80"/>
                      <a:gd name="T7" fmla="*/ 69 h 80"/>
                      <a:gd name="T8" fmla="*/ 40 w 80"/>
                      <a:gd name="T9" fmla="*/ 80 h 80"/>
                      <a:gd name="T10" fmla="*/ 69 w 80"/>
                      <a:gd name="T11" fmla="*/ 69 h 80"/>
                      <a:gd name="T12" fmla="*/ 80 w 80"/>
                      <a:gd name="T13" fmla="*/ 40 h 80"/>
                      <a:gd name="T14" fmla="*/ 69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20" y="5"/>
                          <a:pt x="12" y="12"/>
                        </a:cubicBezTo>
                        <a:cubicBezTo>
                          <a:pt x="5" y="20"/>
                          <a:pt x="0" y="30"/>
                          <a:pt x="0" y="40"/>
                        </a:cubicBezTo>
                        <a:cubicBezTo>
                          <a:pt x="0" y="51"/>
                          <a:pt x="5" y="61"/>
                          <a:pt x="12" y="69"/>
                        </a:cubicBezTo>
                        <a:cubicBezTo>
                          <a:pt x="20" y="76"/>
                          <a:pt x="30" y="80"/>
                          <a:pt x="40" y="80"/>
                        </a:cubicBezTo>
                        <a:cubicBezTo>
                          <a:pt x="51" y="80"/>
                          <a:pt x="61" y="76"/>
                          <a:pt x="69" y="69"/>
                        </a:cubicBezTo>
                        <a:cubicBezTo>
                          <a:pt x="76" y="61"/>
                          <a:pt x="80" y="51"/>
                          <a:pt x="80" y="40"/>
                        </a:cubicBezTo>
                        <a:cubicBezTo>
                          <a:pt x="80" y="30"/>
                          <a:pt x="76" y="20"/>
                          <a:pt x="69" y="12"/>
                        </a:cubicBezTo>
                        <a:cubicBezTo>
                          <a:pt x="61" y="5"/>
                          <a:pt x="51" y="0"/>
                          <a:pt x="4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108" name="Group 107">
                  <a:extLst>
                    <a:ext uri="{FF2B5EF4-FFF2-40B4-BE49-F238E27FC236}">
                      <a16:creationId xmlns:a16="http://schemas.microsoft.com/office/drawing/2014/main" id="{FEE844A0-DDD3-4BCC-B4AF-05C60FC2C4B6}"/>
                    </a:ext>
                  </a:extLst>
                </p:cNvPr>
                <p:cNvGrpSpPr/>
                <p:nvPr/>
              </p:nvGrpSpPr>
              <p:grpSpPr>
                <a:xfrm>
                  <a:off x="5234427" y="2655766"/>
                  <a:ext cx="235888" cy="235888"/>
                  <a:chOff x="1485802" y="3323764"/>
                  <a:chExt cx="177226" cy="177226"/>
                </a:xfrm>
              </p:grpSpPr>
              <p:sp>
                <p:nvSpPr>
                  <p:cNvPr id="109" name="Freeform 310">
                    <a:extLst>
                      <a:ext uri="{FF2B5EF4-FFF2-40B4-BE49-F238E27FC236}">
                        <a16:creationId xmlns:a16="http://schemas.microsoft.com/office/drawing/2014/main" id="{1812BD7C-8FFE-45A9-9D9F-848516B133FF}"/>
                      </a:ext>
                    </a:extLst>
                  </p:cNvPr>
                  <p:cNvSpPr/>
                  <p:nvPr/>
                </p:nvSpPr>
                <p:spPr>
                  <a:xfrm>
                    <a:off x="1486476" y="3323764"/>
                    <a:ext cx="176552" cy="87774"/>
                  </a:xfrm>
                  <a:custGeom>
                    <a:avLst/>
                    <a:gdLst>
                      <a:gd name="connsiteX0" fmla="*/ 0 w 176552"/>
                      <a:gd name="connsiteY0" fmla="*/ 0 h 87774"/>
                      <a:gd name="connsiteX1" fmla="*/ 106077 w 176552"/>
                      <a:gd name="connsiteY1" fmla="*/ 0 h 87774"/>
                      <a:gd name="connsiteX2" fmla="*/ 176552 w 176552"/>
                      <a:gd name="connsiteY2" fmla="*/ 87774 h 87774"/>
                      <a:gd name="connsiteX3" fmla="*/ 70475 w 176552"/>
                      <a:gd name="connsiteY3" fmla="*/ 87774 h 87774"/>
                    </a:gdLst>
                    <a:ahLst/>
                    <a:cxnLst>
                      <a:cxn ang="0">
                        <a:pos x="connsiteX0" y="connsiteY0"/>
                      </a:cxn>
                      <a:cxn ang="0">
                        <a:pos x="connsiteX1" y="connsiteY1"/>
                      </a:cxn>
                      <a:cxn ang="0">
                        <a:pos x="connsiteX2" y="connsiteY2"/>
                      </a:cxn>
                      <a:cxn ang="0">
                        <a:pos x="connsiteX3" y="connsiteY3"/>
                      </a:cxn>
                    </a:cxnLst>
                    <a:rect l="l" t="t" r="r" b="b"/>
                    <a:pathLst>
                      <a:path w="176552" h="87774">
                        <a:moveTo>
                          <a:pt x="0" y="0"/>
                        </a:moveTo>
                        <a:lnTo>
                          <a:pt x="106077" y="0"/>
                        </a:lnTo>
                        <a:lnTo>
                          <a:pt x="176552" y="87774"/>
                        </a:lnTo>
                        <a:lnTo>
                          <a:pt x="70475" y="87774"/>
                        </a:lnTo>
                        <a:close/>
                      </a:path>
                    </a:pathLst>
                  </a:custGeom>
                  <a:solidFill>
                    <a:srgbClr val="7F93AA"/>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sz="1600" dirty="0">
                      <a:solidFill>
                        <a:schemeClr val="tx1"/>
                      </a:solidFill>
                    </a:endParaRPr>
                  </a:p>
                </p:txBody>
              </p:sp>
              <p:sp>
                <p:nvSpPr>
                  <p:cNvPr id="110" name="Freeform 311">
                    <a:extLst>
                      <a:ext uri="{FF2B5EF4-FFF2-40B4-BE49-F238E27FC236}">
                        <a16:creationId xmlns:a16="http://schemas.microsoft.com/office/drawing/2014/main" id="{10F4C69F-4784-49E2-915C-A792F6484A2F}"/>
                      </a:ext>
                    </a:extLst>
                  </p:cNvPr>
                  <p:cNvSpPr/>
                  <p:nvPr/>
                </p:nvSpPr>
                <p:spPr>
                  <a:xfrm>
                    <a:off x="1485802" y="3411538"/>
                    <a:ext cx="177226" cy="89452"/>
                  </a:xfrm>
                  <a:custGeom>
                    <a:avLst/>
                    <a:gdLst>
                      <a:gd name="connsiteX0" fmla="*/ 70475 w 177226"/>
                      <a:gd name="connsiteY0" fmla="*/ 0 h 89452"/>
                      <a:gd name="connsiteX1" fmla="*/ 176552 w 177226"/>
                      <a:gd name="connsiteY1" fmla="*/ 0 h 89452"/>
                      <a:gd name="connsiteX2" fmla="*/ 177226 w 177226"/>
                      <a:gd name="connsiteY2" fmla="*/ 839 h 89452"/>
                      <a:gd name="connsiteX3" fmla="*/ 106077 w 177226"/>
                      <a:gd name="connsiteY3" fmla="*/ 89452 h 89452"/>
                      <a:gd name="connsiteX4" fmla="*/ 0 w 177226"/>
                      <a:gd name="connsiteY4" fmla="*/ 89452 h 89452"/>
                      <a:gd name="connsiteX5" fmla="*/ 71149 w 177226"/>
                      <a:gd name="connsiteY5" fmla="*/ 839 h 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26" h="89452">
                        <a:moveTo>
                          <a:pt x="70475" y="0"/>
                        </a:moveTo>
                        <a:lnTo>
                          <a:pt x="176552" y="0"/>
                        </a:lnTo>
                        <a:lnTo>
                          <a:pt x="177226" y="839"/>
                        </a:lnTo>
                        <a:lnTo>
                          <a:pt x="106077" y="89452"/>
                        </a:lnTo>
                        <a:lnTo>
                          <a:pt x="0" y="89452"/>
                        </a:lnTo>
                        <a:lnTo>
                          <a:pt x="71149" y="839"/>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GB" sz="1600" baseline="0" dirty="0">
                      <a:solidFill>
                        <a:schemeClr val="tx1"/>
                      </a:solidFill>
                    </a:endParaRPr>
                  </a:p>
                </p:txBody>
              </p:sp>
            </p:grpSp>
          </p:grpSp>
        </p:grpSp>
        <p:sp>
          <p:nvSpPr>
            <p:cNvPr id="102" name="Rectangle 101">
              <a:extLst>
                <a:ext uri="{FF2B5EF4-FFF2-40B4-BE49-F238E27FC236}">
                  <a16:creationId xmlns:a16="http://schemas.microsoft.com/office/drawing/2014/main" id="{9D63A36D-F2AA-450E-AB4A-5036E987A751}"/>
                </a:ext>
              </a:extLst>
            </p:cNvPr>
            <p:cNvSpPr/>
            <p:nvPr/>
          </p:nvSpPr>
          <p:spPr>
            <a:xfrm>
              <a:off x="1058399" y="1478888"/>
              <a:ext cx="5473465" cy="548640"/>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0" bIns="27432" rtlCol="0" anchor="ctr">
              <a:noAutofit/>
            </a:bodyPr>
            <a:lstStyle/>
            <a:p>
              <a:pPr marL="101600"/>
              <a:r>
                <a:rPr lang="en-US" sz="1400" dirty="0">
                  <a:solidFill>
                    <a:schemeClr val="tx2"/>
                  </a:solidFill>
                </a:rPr>
                <a:t>The punishment for violation of these provision is not discussed in the latest regulations.</a:t>
              </a:r>
            </a:p>
          </p:txBody>
        </p:sp>
        <p:sp>
          <p:nvSpPr>
            <p:cNvPr id="103" name="Rectangle 102">
              <a:extLst>
                <a:ext uri="{FF2B5EF4-FFF2-40B4-BE49-F238E27FC236}">
                  <a16:creationId xmlns:a16="http://schemas.microsoft.com/office/drawing/2014/main" id="{9064D657-B899-48A2-90CE-3464CC654C86}"/>
                </a:ext>
              </a:extLst>
            </p:cNvPr>
            <p:cNvSpPr/>
            <p:nvPr/>
          </p:nvSpPr>
          <p:spPr>
            <a:xfrm>
              <a:off x="6467856" y="1478888"/>
              <a:ext cx="64008" cy="5486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0" bIns="27432" rtlCol="0" anchor="ctr">
              <a:noAutofit/>
            </a:bodyPr>
            <a:lstStyle/>
            <a:p>
              <a:pPr marL="101600"/>
              <a:endParaRPr lang="en-US" sz="1600" dirty="0">
                <a:solidFill>
                  <a:schemeClr val="tx2"/>
                </a:solidFill>
              </a:endParaRPr>
            </a:p>
          </p:txBody>
        </p:sp>
        <p:sp>
          <p:nvSpPr>
            <p:cNvPr id="104" name="Freeform 261">
              <a:extLst>
                <a:ext uri="{FF2B5EF4-FFF2-40B4-BE49-F238E27FC236}">
                  <a16:creationId xmlns:a16="http://schemas.microsoft.com/office/drawing/2014/main" id="{677D13B1-1955-4F20-BB24-CCC8062C8216}"/>
                </a:ext>
              </a:extLst>
            </p:cNvPr>
            <p:cNvSpPr/>
            <p:nvPr/>
          </p:nvSpPr>
          <p:spPr>
            <a:xfrm rot="16200000" flipV="1">
              <a:off x="857603" y="1684223"/>
              <a:ext cx="153434" cy="137970"/>
            </a:xfrm>
            <a:custGeom>
              <a:avLst/>
              <a:gdLst>
                <a:gd name="connsiteX0" fmla="*/ 0 w 190500"/>
                <a:gd name="connsiteY0" fmla="*/ 200025 h 200025"/>
                <a:gd name="connsiteX1" fmla="*/ 1422 w 190500"/>
                <a:gd name="connsiteY1" fmla="*/ 200025 h 200025"/>
                <a:gd name="connsiteX2" fmla="*/ 6812 w 190500"/>
                <a:gd name="connsiteY2" fmla="*/ 191083 h 200025"/>
                <a:gd name="connsiteX3" fmla="*/ 95250 w 190500"/>
                <a:gd name="connsiteY3" fmla="*/ 171449 h 200025"/>
                <a:gd name="connsiteX4" fmla="*/ 183688 w 190500"/>
                <a:gd name="connsiteY4" fmla="*/ 191083 h 200025"/>
                <a:gd name="connsiteX5" fmla="*/ 189078 w 190500"/>
                <a:gd name="connsiteY5" fmla="*/ 200025 h 200025"/>
                <a:gd name="connsiteX6" fmla="*/ 190500 w 190500"/>
                <a:gd name="connsiteY6" fmla="*/ 200025 h 200025"/>
                <a:gd name="connsiteX7" fmla="*/ 95250 w 190500"/>
                <a:gd name="connsiteY7"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00025">
                  <a:moveTo>
                    <a:pt x="0" y="200025"/>
                  </a:moveTo>
                  <a:lnTo>
                    <a:pt x="1422" y="200025"/>
                  </a:lnTo>
                  <a:lnTo>
                    <a:pt x="6812" y="191083"/>
                  </a:lnTo>
                  <a:cubicBezTo>
                    <a:pt x="21382" y="179545"/>
                    <a:pt x="55493" y="171449"/>
                    <a:pt x="95250" y="171449"/>
                  </a:cubicBezTo>
                  <a:cubicBezTo>
                    <a:pt x="135007" y="171449"/>
                    <a:pt x="169118" y="179545"/>
                    <a:pt x="183688" y="191083"/>
                  </a:cubicBezTo>
                  <a:lnTo>
                    <a:pt x="189078" y="200025"/>
                  </a:lnTo>
                  <a:lnTo>
                    <a:pt x="190500" y="200025"/>
                  </a:lnTo>
                  <a:lnTo>
                    <a:pt x="9525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sz="1600" baseline="0" dirty="0">
                <a:latin typeface="+mj-lt"/>
              </a:endParaRPr>
            </a:p>
          </p:txBody>
        </p:sp>
      </p:grpSp>
      <p:sp>
        <p:nvSpPr>
          <p:cNvPr id="64" name="Title 3"/>
          <p:cNvSpPr txBox="1">
            <a:spLocks/>
          </p:cNvSpPr>
          <p:nvPr/>
        </p:nvSpPr>
        <p:spPr bwMode="gray">
          <a:xfrm>
            <a:off x="494263" y="314288"/>
            <a:ext cx="8037512" cy="4536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spc="-100" baseline="0">
                <a:solidFill>
                  <a:schemeClr val="bg2"/>
                </a:solidFill>
                <a:latin typeface="Arial" panose="020B0604020202020204" pitchFamily="34" charset="0"/>
                <a:ea typeface="+mj-ea"/>
                <a:cs typeface="Arial" panose="020B0604020202020204" pitchFamily="34" charset="0"/>
              </a:defRPr>
            </a:lvl1pPr>
          </a:lstStyle>
          <a:p>
            <a:r>
              <a:rPr lang="en-GB" sz="2400" dirty="0"/>
              <a:t>XIII.  Access to </a:t>
            </a:r>
            <a:r>
              <a:rPr lang="en-GB" sz="2400" dirty="0" err="1"/>
              <a:t>BOI</a:t>
            </a:r>
            <a:r>
              <a:rPr lang="en-GB" sz="2400" dirty="0"/>
              <a:t> by Institutions and Governments</a:t>
            </a:r>
            <a:endParaRPr lang="en-US" sz="2400" dirty="0"/>
          </a:p>
        </p:txBody>
      </p:sp>
    </p:spTree>
    <p:extLst>
      <p:ext uri="{BB962C8B-B14F-4D97-AF65-F5344CB8AC3E}">
        <p14:creationId xmlns:p14="http://schemas.microsoft.com/office/powerpoint/2010/main" val="189412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86B7CC-6090-4131-93CE-35E947EF7633}"/>
              </a:ext>
            </a:extLst>
          </p:cNvPr>
          <p:cNvGrpSpPr/>
          <p:nvPr/>
        </p:nvGrpSpPr>
        <p:grpSpPr>
          <a:xfrm>
            <a:off x="9893711" y="0"/>
            <a:ext cx="3378476" cy="5143500"/>
            <a:chOff x="9893711" y="0"/>
            <a:chExt cx="3378476" cy="5143500"/>
          </a:xfrm>
        </p:grpSpPr>
      </p:grpSp>
      <p:grpSp>
        <p:nvGrpSpPr>
          <p:cNvPr id="3" name="Group 2">
            <a:extLst>
              <a:ext uri="{FF2B5EF4-FFF2-40B4-BE49-F238E27FC236}">
                <a16:creationId xmlns:a16="http://schemas.microsoft.com/office/drawing/2014/main" id="{62C88277-2B7C-4EA0-AAD0-77490A603800}"/>
              </a:ext>
            </a:extLst>
          </p:cNvPr>
          <p:cNvGrpSpPr/>
          <p:nvPr/>
        </p:nvGrpSpPr>
        <p:grpSpPr>
          <a:xfrm>
            <a:off x="10046111" y="152400"/>
            <a:ext cx="3378476" cy="5143500"/>
            <a:chOff x="9893711" y="0"/>
            <a:chExt cx="3378476" cy="5143500"/>
          </a:xfrm>
        </p:grpSpPr>
      </p:grpSp>
    </p:spTree>
    <p:extLst>
      <p:ext uri="{BB962C8B-B14F-4D97-AF65-F5344CB8AC3E}">
        <p14:creationId xmlns:p14="http://schemas.microsoft.com/office/powerpoint/2010/main" val="293984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518" y="622351"/>
            <a:ext cx="8668072" cy="4263974"/>
          </a:xfrm>
        </p:spPr>
        <p:txBody>
          <a:bodyPr>
            <a:noAutofit/>
          </a:bodyPr>
          <a:lstStyle/>
          <a:p>
            <a:pPr algn="just">
              <a:spcBef>
                <a:spcPts val="675"/>
              </a:spcBef>
              <a:spcAft>
                <a:spcPts val="675"/>
              </a:spcAft>
            </a:pPr>
            <a:r>
              <a:rPr lang="en-US" sz="1200" dirty="0">
                <a:latin typeface="+mj-lt"/>
              </a:rPr>
              <a:t>Corporate Transparency Act (“CTA) represents most significant reformation of the Bank Secrecy Act (“BSA”) and related anti-money laundering rules since US PATRIOT Act</a:t>
            </a:r>
          </a:p>
          <a:p>
            <a:pPr algn="just">
              <a:spcBef>
                <a:spcPts val="675"/>
              </a:spcBef>
              <a:spcAft>
                <a:spcPts val="675"/>
              </a:spcAft>
            </a:pPr>
            <a:r>
              <a:rPr lang="en-US" sz="1200" dirty="0">
                <a:latin typeface="+mj-lt"/>
              </a:rPr>
              <a:t>Not created overnight—years of development for AML and CFT efforts influenced domestically and internationally </a:t>
            </a:r>
          </a:p>
          <a:p>
            <a:pPr algn="just">
              <a:spcBef>
                <a:spcPts val="675"/>
              </a:spcBef>
              <a:spcAft>
                <a:spcPts val="675"/>
              </a:spcAft>
            </a:pPr>
            <a:r>
              <a:rPr lang="en-US" sz="1200" dirty="0">
                <a:latin typeface="+mj-lt"/>
              </a:rPr>
              <a:t>Significant pressure buildup for US Government to take action </a:t>
            </a:r>
          </a:p>
          <a:p>
            <a:pPr lvl="1" algn="just">
              <a:spcBef>
                <a:spcPts val="675"/>
              </a:spcBef>
              <a:spcAft>
                <a:spcPts val="675"/>
              </a:spcAft>
            </a:pPr>
            <a:r>
              <a:rPr lang="en-US" sz="1200" b="1" u="sng" dirty="0">
                <a:latin typeface="+mj-lt"/>
              </a:rPr>
              <a:t>International Pressures</a:t>
            </a:r>
          </a:p>
          <a:p>
            <a:pPr lvl="2" algn="just">
              <a:lnSpc>
                <a:spcPct val="120000"/>
              </a:lnSpc>
              <a:spcBef>
                <a:spcPts val="0"/>
              </a:spcBef>
            </a:pPr>
            <a:r>
              <a:rPr lang="en-US" sz="1200" dirty="0">
                <a:latin typeface="+mj-lt"/>
              </a:rPr>
              <a:t>US needed to conform to financial transparency standards of other developed countries</a:t>
            </a:r>
          </a:p>
          <a:p>
            <a:pPr lvl="2" algn="just">
              <a:lnSpc>
                <a:spcPct val="120000"/>
              </a:lnSpc>
              <a:spcBef>
                <a:spcPts val="0"/>
              </a:spcBef>
            </a:pPr>
            <a:r>
              <a:rPr lang="en-US" sz="1200" dirty="0">
                <a:latin typeface="+mj-lt"/>
              </a:rPr>
              <a:t>Adherence to Financial Action Task Force (“FATF”) standards (gold standard for AML and CFT)</a:t>
            </a:r>
          </a:p>
          <a:p>
            <a:pPr lvl="3" algn="just">
              <a:lnSpc>
                <a:spcPct val="120000"/>
              </a:lnSpc>
              <a:spcBef>
                <a:spcPts val="0"/>
              </a:spcBef>
            </a:pPr>
            <a:r>
              <a:rPr lang="en-US" altLang="en-US" sz="1200" dirty="0">
                <a:latin typeface="+mj-lt"/>
                <a:cs typeface="Arial" panose="020B0604020202020204" pitchFamily="34" charset="0"/>
              </a:rPr>
              <a:t>FATF Recommendation 24 (“R. 24”) states in pertinent part that “c</a:t>
            </a:r>
            <a:r>
              <a:rPr lang="en-US" sz="1200" dirty="0">
                <a:latin typeface="+mj-lt"/>
                <a:cs typeface="Arial" panose="020B0604020202020204" pitchFamily="34" charset="0"/>
              </a:rPr>
              <a:t>ountries should ensure that there is adequate, accurate and timely information on the beneficial ownership and control of legal persons that can be obtained or accessed in a timely fashion by competent authorities.”</a:t>
            </a:r>
          </a:p>
          <a:p>
            <a:pPr lvl="3" algn="just">
              <a:lnSpc>
                <a:spcPct val="120000"/>
              </a:lnSpc>
              <a:spcBef>
                <a:spcPts val="0"/>
              </a:spcBef>
            </a:pPr>
            <a:r>
              <a:rPr lang="en-US" altLang="en-US" sz="1200" dirty="0">
                <a:latin typeface="+mj-lt"/>
                <a:cs typeface="Arial" panose="020B0604020202020204" pitchFamily="34" charset="0"/>
              </a:rPr>
              <a:t>FATF performs mutual evaluations of member countries to assess compliance with FATF Recommendations.</a:t>
            </a:r>
          </a:p>
          <a:p>
            <a:pPr lvl="3" algn="just">
              <a:lnSpc>
                <a:spcPct val="120000"/>
              </a:lnSpc>
              <a:spcBef>
                <a:spcPts val="0"/>
              </a:spcBef>
            </a:pPr>
            <a:r>
              <a:rPr lang="en-US" altLang="en-US" sz="1200" dirty="0">
                <a:latin typeface="+mj-lt"/>
                <a:cs typeface="Arial" panose="020B0604020202020204" pitchFamily="34" charset="0"/>
              </a:rPr>
              <a:t>Most recent mutual evaluation of the US (February 2020 re-rating), FATF gave the US a “non-compliant” rating—lowest “grade” possible for R. 24!</a:t>
            </a:r>
          </a:p>
          <a:p>
            <a:pPr lvl="3" algn="just">
              <a:lnSpc>
                <a:spcPct val="120000"/>
              </a:lnSpc>
              <a:spcBef>
                <a:spcPts val="0"/>
              </a:spcBef>
            </a:pPr>
            <a:r>
              <a:rPr lang="en-US" altLang="en-US" sz="1200" dirty="0">
                <a:latin typeface="+mj-lt"/>
                <a:cs typeface="Arial" panose="020B0604020202020204" pitchFamily="34" charset="0"/>
              </a:rPr>
              <a:t>US received a NC rating on R. 24 in its 2020, 2016, and 2006 mutual evaluations, which has been source of considerable consternation with Congress and US Treasury.</a:t>
            </a:r>
          </a:p>
        </p:txBody>
      </p:sp>
      <p:sp>
        <p:nvSpPr>
          <p:cNvPr id="2" name="Title 1"/>
          <p:cNvSpPr>
            <a:spLocks noGrp="1"/>
          </p:cNvSpPr>
          <p:nvPr>
            <p:ph type="title"/>
          </p:nvPr>
        </p:nvSpPr>
        <p:spPr>
          <a:xfrm>
            <a:off x="353508" y="218385"/>
            <a:ext cx="8229600" cy="493563"/>
          </a:xfrm>
        </p:spPr>
        <p:txBody>
          <a:bodyPr>
            <a:normAutofit fontScale="90000"/>
          </a:bodyPr>
          <a:lstStyle/>
          <a:p>
            <a:r>
              <a:rPr lang="en-US" dirty="0"/>
              <a:t>I. Motivations</a:t>
            </a:r>
            <a:br>
              <a:rPr lang="en-US" dirty="0"/>
            </a:br>
            <a:endParaRPr lang="en-US" dirty="0"/>
          </a:p>
        </p:txBody>
      </p:sp>
      <p:sp>
        <p:nvSpPr>
          <p:cNvPr id="6" name="Slide Number Placeholder 5">
            <a:extLst>
              <a:ext uri="{FF2B5EF4-FFF2-40B4-BE49-F238E27FC236}">
                <a16:creationId xmlns:a16="http://schemas.microsoft.com/office/drawing/2014/main" id="{EE0D44FC-DF5B-8A1C-A19A-D58A43142838}"/>
              </a:ext>
            </a:extLst>
          </p:cNvPr>
          <p:cNvSpPr>
            <a:spLocks noGrp="1"/>
          </p:cNvSpPr>
          <p:nvPr>
            <p:ph type="sldNum" sz="quarter" idx="4294967295"/>
          </p:nvPr>
        </p:nvSpPr>
        <p:spPr>
          <a:xfrm>
            <a:off x="7448364" y="4749403"/>
            <a:ext cx="457200" cy="273844"/>
          </a:xfrm>
        </p:spPr>
        <p:txBody>
          <a:bodyPr/>
          <a:lstStyle/>
          <a:p>
            <a:fld id="{D1F9FA7F-F1C6-4EA6-823F-E2B5B7ED388E}" type="slidenum">
              <a:rPr lang="en-US" smtClean="0"/>
              <a:pPr/>
              <a:t>4</a:t>
            </a:fld>
            <a:endParaRPr lang="en-US" dirty="0"/>
          </a:p>
        </p:txBody>
      </p:sp>
      <p:pic>
        <p:nvPicPr>
          <p:cNvPr id="5" name="Picture 2">
            <a:extLst>
              <a:ext uri="{FF2B5EF4-FFF2-40B4-BE49-F238E27FC236}">
                <a16:creationId xmlns:a16="http://schemas.microsoft.com/office/drawing/2014/main" id="{E4B34B5E-863E-4830-A3BA-D4BE1E19952C}"/>
              </a:ext>
            </a:extLst>
          </p:cNvPr>
          <p:cNvPicPr>
            <a:picLocks noChangeAspect="1" noChangeArrowheads="1"/>
          </p:cNvPicPr>
          <p:nvPr/>
        </p:nvPicPr>
        <p:blipFill>
          <a:blip r:embed="rId2"/>
          <a:srcRect/>
          <a:stretch>
            <a:fillRect/>
          </a:stretch>
        </p:blipFill>
        <p:spPr>
          <a:xfrm>
            <a:off x="7676964" y="1758996"/>
            <a:ext cx="456830" cy="812754"/>
          </a:xfrm>
          <a:prstGeom prst="rect">
            <a:avLst/>
          </a:prstGeom>
          <a:solidFill>
            <a:srgbClr val="FFFFFF"/>
          </a:solidFill>
        </p:spPr>
      </p:pic>
    </p:spTree>
    <p:extLst>
      <p:ext uri="{BB962C8B-B14F-4D97-AF65-F5344CB8AC3E}">
        <p14:creationId xmlns:p14="http://schemas.microsoft.com/office/powerpoint/2010/main" val="359397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07529"/>
            <a:ext cx="7920880" cy="3728442"/>
          </a:xfrm>
        </p:spPr>
        <p:txBody>
          <a:bodyPr>
            <a:normAutofit fontScale="25000" lnSpcReduction="20000"/>
          </a:bodyPr>
          <a:lstStyle/>
          <a:p>
            <a:pPr marL="257175" lvl="1" indent="0" algn="just">
              <a:spcBef>
                <a:spcPts val="675"/>
              </a:spcBef>
              <a:spcAft>
                <a:spcPts val="675"/>
              </a:spcAft>
              <a:buNone/>
            </a:pPr>
            <a:r>
              <a:rPr lang="en-US" sz="5600" b="1" u="sng" dirty="0"/>
              <a:t>Domestic Policy and Regulatory Based Pressure </a:t>
            </a:r>
          </a:p>
          <a:p>
            <a:pPr lvl="2">
              <a:lnSpc>
                <a:spcPct val="120000"/>
              </a:lnSpc>
              <a:spcBef>
                <a:spcPts val="0"/>
              </a:spcBef>
            </a:pPr>
            <a:r>
              <a:rPr lang="en-US" sz="5600" dirty="0"/>
              <a:t>US entities being used to “cleanse” dirty money (e.g. luxury condos and co-ops)</a:t>
            </a:r>
          </a:p>
          <a:p>
            <a:pPr lvl="2">
              <a:lnSpc>
                <a:spcPct val="120000"/>
              </a:lnSpc>
              <a:spcBef>
                <a:spcPts val="0"/>
              </a:spcBef>
            </a:pPr>
            <a:r>
              <a:rPr lang="en-US" sz="5600" dirty="0"/>
              <a:t>Media attention on money launderers (e.g. Panama Papers, Paradise Papers)</a:t>
            </a:r>
          </a:p>
          <a:p>
            <a:pPr lvl="2">
              <a:lnSpc>
                <a:spcPct val="120000"/>
              </a:lnSpc>
              <a:spcBef>
                <a:spcPts val="0"/>
              </a:spcBef>
            </a:pPr>
            <a:r>
              <a:rPr lang="en-US" sz="5600" dirty="0"/>
              <a:t>Lack of beneficial owner information (“BOI”) disclosure perceived as vulnerability in US AML regime</a:t>
            </a:r>
          </a:p>
          <a:p>
            <a:pPr lvl="2">
              <a:lnSpc>
                <a:spcPct val="120000"/>
              </a:lnSpc>
              <a:spcBef>
                <a:spcPts val="0"/>
              </a:spcBef>
            </a:pPr>
            <a:r>
              <a:rPr lang="en-US" sz="5600" dirty="0"/>
              <a:t>Geographical Targeting Orders (“GTO’s)</a:t>
            </a:r>
          </a:p>
          <a:p>
            <a:pPr lvl="3">
              <a:lnSpc>
                <a:spcPct val="120000"/>
              </a:lnSpc>
              <a:spcBef>
                <a:spcPts val="0"/>
              </a:spcBef>
            </a:pPr>
            <a:r>
              <a:rPr lang="en-US" sz="5600" dirty="0"/>
              <a:t>Treasury issued first GTO in 2016 — Requires title insurance companies in certain US geographic areas to collect and report information about persons involved in certain residential real estate transactions (25% direct or indirect beneficial owners information). “Legal Entity” means a corporation, LLC, partnership, or “other similar business entity”.</a:t>
            </a:r>
          </a:p>
          <a:p>
            <a:pPr lvl="3">
              <a:lnSpc>
                <a:spcPct val="120000"/>
              </a:lnSpc>
              <a:spcBef>
                <a:spcPts val="0"/>
              </a:spcBef>
            </a:pPr>
            <a:r>
              <a:rPr lang="en-US" sz="5600" dirty="0"/>
              <a:t>Concern that Treasury would expand GTOs to cover commercial real estate transactions.  Treasury issued advance notice of proposed rulemaking in December 2021 on this issue.</a:t>
            </a:r>
          </a:p>
          <a:p>
            <a:pPr lvl="3">
              <a:lnSpc>
                <a:spcPct val="120000"/>
              </a:lnSpc>
              <a:spcBef>
                <a:spcPts val="0"/>
              </a:spcBef>
            </a:pPr>
            <a:r>
              <a:rPr lang="en-US" sz="5600" dirty="0"/>
              <a:t>FinCEN data from GTOs show significant number of high value residential real estate transactions in major metro areas involve undisclosed owners of corporations and LLCs engaging in potential money laundering.</a:t>
            </a:r>
          </a:p>
          <a:p>
            <a:pPr lvl="3">
              <a:lnSpc>
                <a:spcPct val="120000"/>
              </a:lnSpc>
              <a:spcBef>
                <a:spcPts val="0"/>
              </a:spcBef>
            </a:pPr>
            <a:r>
              <a:rPr lang="en-US" sz="5600" dirty="0"/>
              <a:t>FinCEN can thus point to empirical data in support of CTA.</a:t>
            </a:r>
          </a:p>
          <a:p>
            <a:pPr lvl="3">
              <a:spcBef>
                <a:spcPts val="675"/>
              </a:spcBef>
              <a:spcAft>
                <a:spcPts val="675"/>
              </a:spcAft>
            </a:pPr>
            <a:endParaRPr lang="en-US" sz="2325" dirty="0"/>
          </a:p>
          <a:p>
            <a:pPr lvl="3">
              <a:spcBef>
                <a:spcPts val="675"/>
              </a:spcBef>
              <a:spcAft>
                <a:spcPts val="675"/>
              </a:spcAft>
            </a:pPr>
            <a:endParaRPr lang="en-US" sz="2400" dirty="0"/>
          </a:p>
          <a:p>
            <a:pPr marL="514350" lvl="2" indent="0">
              <a:spcBef>
                <a:spcPts val="675"/>
              </a:spcBef>
              <a:spcAft>
                <a:spcPts val="675"/>
              </a:spcAft>
              <a:buNone/>
            </a:pPr>
            <a:endParaRPr lang="en-US" sz="2775" dirty="0"/>
          </a:p>
        </p:txBody>
      </p:sp>
      <p:sp>
        <p:nvSpPr>
          <p:cNvPr id="2" name="Title 1"/>
          <p:cNvSpPr>
            <a:spLocks noGrp="1"/>
          </p:cNvSpPr>
          <p:nvPr>
            <p:ph type="title"/>
          </p:nvPr>
        </p:nvSpPr>
        <p:spPr>
          <a:xfrm>
            <a:off x="566738" y="217528"/>
            <a:ext cx="8037512" cy="453600"/>
          </a:xfrm>
        </p:spPr>
        <p:txBody>
          <a:bodyPr>
            <a:normAutofit fontScale="90000"/>
          </a:bodyPr>
          <a:lstStyle/>
          <a:p>
            <a:r>
              <a:rPr lang="en-US" dirty="0"/>
              <a:t>I. Motivations</a:t>
            </a:r>
            <a:br>
              <a:rPr lang="en-US" dirty="0"/>
            </a:br>
            <a:endParaRPr lang="en-US" dirty="0"/>
          </a:p>
        </p:txBody>
      </p:sp>
      <p:sp>
        <p:nvSpPr>
          <p:cNvPr id="5" name="Slide Number Placeholder 4">
            <a:extLst>
              <a:ext uri="{FF2B5EF4-FFF2-40B4-BE49-F238E27FC236}">
                <a16:creationId xmlns:a16="http://schemas.microsoft.com/office/drawing/2014/main" id="{A69BB091-C1E8-B232-6B44-8431A973B8B7}"/>
              </a:ext>
            </a:extLst>
          </p:cNvPr>
          <p:cNvSpPr>
            <a:spLocks noGrp="1"/>
          </p:cNvSpPr>
          <p:nvPr>
            <p:ph type="sldNum" sz="quarter" idx="4294967295"/>
          </p:nvPr>
        </p:nvSpPr>
        <p:spPr>
          <a:xfrm>
            <a:off x="7429500" y="4749403"/>
            <a:ext cx="457200" cy="273844"/>
          </a:xfrm>
        </p:spPr>
        <p:txBody>
          <a:bodyPr/>
          <a:lstStyle/>
          <a:p>
            <a:fld id="{D1F9FA7F-F1C6-4EA6-823F-E2B5B7ED388E}" type="slidenum">
              <a:rPr lang="en-US" smtClean="0"/>
              <a:pPr/>
              <a:t>5</a:t>
            </a:fld>
            <a:endParaRPr lang="en-US" dirty="0"/>
          </a:p>
        </p:txBody>
      </p:sp>
    </p:spTree>
    <p:extLst>
      <p:ext uri="{BB962C8B-B14F-4D97-AF65-F5344CB8AC3E}">
        <p14:creationId xmlns:p14="http://schemas.microsoft.com/office/powerpoint/2010/main" val="342078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7534"/>
            <a:ext cx="7776864" cy="4049861"/>
          </a:xfrm>
        </p:spPr>
        <p:txBody>
          <a:bodyPr>
            <a:normAutofit fontScale="25000" lnSpcReduction="20000"/>
          </a:bodyPr>
          <a:lstStyle/>
          <a:p>
            <a:pPr marL="257175" lvl="1" indent="0" algn="just">
              <a:lnSpc>
                <a:spcPct val="120000"/>
              </a:lnSpc>
              <a:spcBef>
                <a:spcPts val="0"/>
              </a:spcBef>
              <a:buNone/>
            </a:pPr>
            <a:r>
              <a:rPr lang="en-US" sz="5600" b="1" u="sng" dirty="0"/>
              <a:t>Domestic Legislative Pressures</a:t>
            </a:r>
          </a:p>
          <a:p>
            <a:pPr marL="514350" lvl="2" indent="0" algn="just">
              <a:lnSpc>
                <a:spcPct val="120000"/>
              </a:lnSpc>
              <a:spcBef>
                <a:spcPts val="0"/>
              </a:spcBef>
              <a:buNone/>
            </a:pPr>
            <a:r>
              <a:rPr lang="en-US" sz="5600" dirty="0"/>
              <a:t>Congress has introduced numerous bills over the last 15 years to address the issue:</a:t>
            </a:r>
          </a:p>
          <a:p>
            <a:pPr lvl="3" algn="just">
              <a:lnSpc>
                <a:spcPct val="120000"/>
              </a:lnSpc>
              <a:spcBef>
                <a:spcPts val="0"/>
              </a:spcBef>
            </a:pPr>
            <a:r>
              <a:rPr lang="en-US" sz="5600" dirty="0"/>
              <a:t>S. 2956 (Incorporation Transparency and Law Enforcement Assistance Act)—2008; introduced by Senators Levin and Obama. Directed State Secretaries of State to maintain BOI database; opposed by National Association of Secretaries of State and others.  Attorneys considered “formation agents” and hence subject to Act.</a:t>
            </a:r>
          </a:p>
          <a:p>
            <a:pPr lvl="3" algn="just">
              <a:lnSpc>
                <a:spcPct val="120000"/>
              </a:lnSpc>
              <a:spcBef>
                <a:spcPts val="0"/>
              </a:spcBef>
            </a:pPr>
            <a:r>
              <a:rPr lang="en-US" sz="5600" dirty="0"/>
              <a:t>H.R. 6098 (Incorporation Transparency and Law Enforcement Assistance Act); 2010; sponsored by Reps. Maloney and Frank.</a:t>
            </a:r>
          </a:p>
          <a:p>
            <a:pPr lvl="3" algn="just">
              <a:lnSpc>
                <a:spcPct val="120000"/>
              </a:lnSpc>
              <a:spcBef>
                <a:spcPts val="0"/>
              </a:spcBef>
            </a:pPr>
            <a:r>
              <a:rPr lang="en-US" sz="5600" dirty="0"/>
              <a:t>H.R. 2513 (Corporate Transparency Act of 2019); 2019; sponsored by Reps. Maloney and King. Passed House on Oct. 22, 2019; first time BOI bill made it out of committee.</a:t>
            </a:r>
          </a:p>
          <a:p>
            <a:pPr lvl="3" algn="just">
              <a:lnSpc>
                <a:spcPct val="120000"/>
              </a:lnSpc>
              <a:spcBef>
                <a:spcPts val="0"/>
              </a:spcBef>
            </a:pPr>
            <a:r>
              <a:rPr lang="en-US" sz="5600" dirty="0"/>
              <a:t>S. 1889 (True Incorporation Transparency for Law Enforcement Act (TITLE Act)); 2019; sponsored by Senators Whitehouse and Grassley</a:t>
            </a:r>
          </a:p>
          <a:p>
            <a:pPr lvl="3" algn="just">
              <a:lnSpc>
                <a:spcPct val="120000"/>
              </a:lnSpc>
              <a:spcBef>
                <a:spcPts val="0"/>
              </a:spcBef>
            </a:pPr>
            <a:r>
              <a:rPr lang="en-US" sz="5600" dirty="0"/>
              <a:t>S. 1978 (Corporate Transparency Act of 2019); 2019; sponsored by Senator Rubio et al.</a:t>
            </a:r>
          </a:p>
          <a:p>
            <a:pPr lvl="3" algn="just">
              <a:lnSpc>
                <a:spcPct val="120000"/>
              </a:lnSpc>
              <a:spcBef>
                <a:spcPts val="0"/>
              </a:spcBef>
            </a:pPr>
            <a:r>
              <a:rPr lang="en-US" sz="5600" dirty="0"/>
              <a:t>S. 2563 (Improving Laundering Laws and Increasing Comprehensive Information Tracking of Criminal Activity in Shell Holdings Act (ILLICIT CASH Act)); 2019; sponsored by Senator Cotton et al</a:t>
            </a:r>
          </a:p>
          <a:p>
            <a:pPr lvl="3" algn="just">
              <a:spcBef>
                <a:spcPts val="675"/>
              </a:spcBef>
              <a:spcAft>
                <a:spcPts val="675"/>
              </a:spcAft>
            </a:pPr>
            <a:endParaRPr lang="en-US" sz="3900" dirty="0"/>
          </a:p>
          <a:p>
            <a:pPr marL="514350" lvl="2" indent="0" algn="just">
              <a:spcBef>
                <a:spcPts val="675"/>
              </a:spcBef>
              <a:spcAft>
                <a:spcPts val="675"/>
              </a:spcAft>
              <a:buNone/>
            </a:pPr>
            <a:endParaRPr lang="en-US" sz="2775" dirty="0"/>
          </a:p>
        </p:txBody>
      </p:sp>
      <p:sp>
        <p:nvSpPr>
          <p:cNvPr id="2" name="Title 1"/>
          <p:cNvSpPr>
            <a:spLocks noGrp="1"/>
          </p:cNvSpPr>
          <p:nvPr>
            <p:ph type="title"/>
          </p:nvPr>
        </p:nvSpPr>
        <p:spPr>
          <a:xfrm>
            <a:off x="685800" y="180026"/>
            <a:ext cx="8037512" cy="453600"/>
          </a:xfrm>
        </p:spPr>
        <p:txBody>
          <a:bodyPr>
            <a:normAutofit fontScale="90000"/>
          </a:bodyPr>
          <a:lstStyle/>
          <a:p>
            <a:r>
              <a:rPr lang="en-US" dirty="0"/>
              <a:t>I. Motivations</a:t>
            </a:r>
            <a:br>
              <a:rPr lang="en-US" dirty="0"/>
            </a:br>
            <a:endParaRPr lang="en-US" dirty="0"/>
          </a:p>
        </p:txBody>
      </p:sp>
      <p:sp>
        <p:nvSpPr>
          <p:cNvPr id="5" name="Slide Number Placeholder 4">
            <a:extLst>
              <a:ext uri="{FF2B5EF4-FFF2-40B4-BE49-F238E27FC236}">
                <a16:creationId xmlns:a16="http://schemas.microsoft.com/office/drawing/2014/main" id="{371F40BB-F2B2-984E-2404-DF858A744863}"/>
              </a:ext>
            </a:extLst>
          </p:cNvPr>
          <p:cNvSpPr>
            <a:spLocks noGrp="1"/>
          </p:cNvSpPr>
          <p:nvPr>
            <p:ph type="sldNum" sz="quarter" idx="4294967295"/>
          </p:nvPr>
        </p:nvSpPr>
        <p:spPr>
          <a:xfrm>
            <a:off x="7448364" y="4746052"/>
            <a:ext cx="457200" cy="273844"/>
          </a:xfrm>
        </p:spPr>
        <p:txBody>
          <a:bodyPr/>
          <a:lstStyle/>
          <a:p>
            <a:fld id="{D1F9FA7F-F1C6-4EA6-823F-E2B5B7ED388E}" type="slidenum">
              <a:rPr lang="en-US" smtClean="0"/>
              <a:pPr/>
              <a:t>6</a:t>
            </a:fld>
            <a:endParaRPr lang="en-US" dirty="0"/>
          </a:p>
        </p:txBody>
      </p:sp>
    </p:spTree>
    <p:extLst>
      <p:ext uri="{BB962C8B-B14F-4D97-AF65-F5344CB8AC3E}">
        <p14:creationId xmlns:p14="http://schemas.microsoft.com/office/powerpoint/2010/main" val="346209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66" y="488728"/>
            <a:ext cx="8166718" cy="4257030"/>
          </a:xfrm>
        </p:spPr>
        <p:txBody>
          <a:bodyPr>
            <a:normAutofit fontScale="25000" lnSpcReduction="20000"/>
          </a:bodyPr>
          <a:lstStyle/>
          <a:p>
            <a:pPr algn="just">
              <a:spcBef>
                <a:spcPts val="675"/>
              </a:spcBef>
              <a:spcAft>
                <a:spcPts val="675"/>
              </a:spcAft>
            </a:pPr>
            <a:endParaRPr lang="en-US" dirty="0"/>
          </a:p>
          <a:p>
            <a:pPr marL="571500" indent="-571500" algn="just">
              <a:lnSpc>
                <a:spcPct val="120000"/>
              </a:lnSpc>
              <a:spcBef>
                <a:spcPts val="0"/>
              </a:spcBef>
              <a:buFont typeface="Arial" panose="020B0604020202020204" pitchFamily="34" charset="0"/>
              <a:buChar char="•"/>
            </a:pPr>
            <a:r>
              <a:rPr lang="en-US" sz="4400" dirty="0"/>
              <a:t>CTA is now the law and it’s a big deal - Represents most significant reformation of the BSA and related anti-money laundering rules since US PATRIOT Act</a:t>
            </a:r>
          </a:p>
          <a:p>
            <a:pPr marL="571500" indent="-571500" algn="just">
              <a:lnSpc>
                <a:spcPct val="120000"/>
              </a:lnSpc>
              <a:spcBef>
                <a:spcPts val="0"/>
              </a:spcBef>
              <a:buFont typeface="Arial" panose="020B0604020202020204" pitchFamily="34" charset="0"/>
              <a:buChar char="•"/>
            </a:pPr>
            <a:r>
              <a:rPr lang="en-US" sz="4400" dirty="0"/>
              <a:t>Overall frustration by law enforcement gaining access to BOI - &gt; 2 million entities formed each year. </a:t>
            </a:r>
          </a:p>
          <a:p>
            <a:pPr marL="571500" indent="-571500" algn="just">
              <a:lnSpc>
                <a:spcPct val="120000"/>
              </a:lnSpc>
              <a:spcBef>
                <a:spcPts val="0"/>
              </a:spcBef>
              <a:buFont typeface="Arial" panose="020B0604020202020204" pitchFamily="34" charset="0"/>
              <a:buChar char="•"/>
            </a:pPr>
            <a:r>
              <a:rPr lang="en-US" sz="4400" dirty="0"/>
              <a:t>CTA analogizes situation to Russian nesting “Matryoshka” dolls - Money launders intentionally conduct transactions through corporate structures to evade detection and layer such structures across various jurisdictions so an investigator can never identify the true beneficial owner</a:t>
            </a:r>
          </a:p>
          <a:p>
            <a:pPr marL="571500" indent="-571500" algn="just">
              <a:lnSpc>
                <a:spcPct val="120000"/>
              </a:lnSpc>
              <a:spcBef>
                <a:spcPts val="0"/>
              </a:spcBef>
              <a:buFont typeface="Arial" panose="020B0604020202020204" pitchFamily="34" charset="0"/>
              <a:buChar char="•"/>
            </a:pPr>
            <a:r>
              <a:rPr lang="en-US" sz="4400" dirty="0"/>
              <a:t>In applying CTA requires corporations, limited liability companies, partnerships, and indirectly trusts, to disclose information on their “beneficial owners” to prevent use of shell companies for evading AML rules or hiding other illegal activities</a:t>
            </a:r>
          </a:p>
          <a:p>
            <a:pPr marL="571500" indent="-571500" algn="just">
              <a:lnSpc>
                <a:spcPct val="120000"/>
              </a:lnSpc>
              <a:spcBef>
                <a:spcPts val="0"/>
              </a:spcBef>
              <a:buFont typeface="Arial" panose="020B0604020202020204" pitchFamily="34" charset="0"/>
              <a:buChar char="•"/>
            </a:pPr>
            <a:r>
              <a:rPr lang="en-US" sz="4400" dirty="0"/>
              <a:t>CTA reporting requirements cast a broad net, can be onerous, and are riddled with exceptions</a:t>
            </a:r>
          </a:p>
          <a:p>
            <a:pPr marL="571500" indent="-571500" algn="just">
              <a:lnSpc>
                <a:spcPct val="120000"/>
              </a:lnSpc>
              <a:spcBef>
                <a:spcPts val="0"/>
              </a:spcBef>
              <a:buFont typeface="Arial" panose="020B0604020202020204" pitchFamily="34" charset="0"/>
              <a:buChar char="•"/>
            </a:pPr>
            <a:r>
              <a:rPr lang="en-US" sz="4400" dirty="0"/>
              <a:t>CTA impacts all practitioners who advise on and carry out entity formation, governance, planning, and tax compliance (e.g. lawyers, accountants, financial advisors, bankers, business consultants, and more)</a:t>
            </a:r>
          </a:p>
          <a:p>
            <a:pPr marL="571500" indent="-571500" algn="just">
              <a:lnSpc>
                <a:spcPct val="120000"/>
              </a:lnSpc>
              <a:spcBef>
                <a:spcPts val="0"/>
              </a:spcBef>
              <a:buFont typeface="Arial" panose="020B0604020202020204" pitchFamily="34" charset="0"/>
              <a:buChar char="•"/>
            </a:pPr>
            <a:r>
              <a:rPr lang="en-US" sz="4400" dirty="0"/>
              <a:t>Effective date is approaching - Reporting obligations/deadlines we will discuss under CTA will commence on the effective date of the Final Regulations:</a:t>
            </a:r>
          </a:p>
          <a:p>
            <a:pPr marL="931500" lvl="2" indent="-571500" algn="just">
              <a:lnSpc>
                <a:spcPct val="120000"/>
              </a:lnSpc>
              <a:buFont typeface="Arial" panose="020B0604020202020204" pitchFamily="34" charset="0"/>
              <a:buChar char="•"/>
            </a:pPr>
            <a:r>
              <a:rPr lang="en-US" sz="4400" dirty="0"/>
              <a:t>Regulations were required to be promulgated by January 1, 2022, but may have an effective date thereafter. 31 USC §5336(b)(5).</a:t>
            </a:r>
          </a:p>
          <a:p>
            <a:pPr marL="931500" lvl="2" indent="-571500" algn="just">
              <a:lnSpc>
                <a:spcPct val="120000"/>
              </a:lnSpc>
              <a:buFont typeface="Arial" panose="020B0604020202020204" pitchFamily="34" charset="0"/>
              <a:buChar char="•"/>
            </a:pPr>
            <a:r>
              <a:rPr lang="en-US" sz="4400" dirty="0"/>
              <a:t>Final Regulations, 31 CFR § 1010.380, that implement the reporting requirements of the CTA have effective date for CTA of </a:t>
            </a:r>
            <a:r>
              <a:rPr lang="en-US" sz="4400" b="1" i="1" dirty="0"/>
              <a:t>January 1, 2024</a:t>
            </a:r>
            <a:r>
              <a:rPr lang="en-US" sz="4400" dirty="0"/>
              <a:t>, but reporting not required until a later date (discussed further below).</a:t>
            </a:r>
          </a:p>
          <a:p>
            <a:pPr marL="931500" lvl="2" indent="-571500" algn="just">
              <a:lnSpc>
                <a:spcPct val="120000"/>
              </a:lnSpc>
              <a:buFont typeface="Arial" panose="020B0604020202020204" pitchFamily="34" charset="0"/>
              <a:buChar char="•"/>
            </a:pPr>
            <a:r>
              <a:rPr lang="en-US" sz="4400" dirty="0"/>
              <a:t>Additional Proposed Regulations were issued on </a:t>
            </a:r>
            <a:r>
              <a:rPr lang="en-US" sz="4400" b="1" i="1" dirty="0"/>
              <a:t>December 16, 2022</a:t>
            </a:r>
            <a:r>
              <a:rPr lang="en-US" sz="4400" dirty="0"/>
              <a:t>, which address how various institutions and governments can access the </a:t>
            </a:r>
            <a:r>
              <a:rPr lang="en-US" sz="4400" dirty="0" err="1"/>
              <a:t>BOI</a:t>
            </a:r>
            <a:r>
              <a:rPr lang="en-US" sz="4400" dirty="0"/>
              <a:t> that is reported under the CTA - - </a:t>
            </a:r>
            <a:r>
              <a:rPr lang="en-US" sz="4400" b="1" dirty="0"/>
              <a:t>These regs have yet to be finalized.</a:t>
            </a:r>
          </a:p>
          <a:p>
            <a:pPr algn="just">
              <a:spcBef>
                <a:spcPts val="675"/>
              </a:spcBef>
              <a:spcAft>
                <a:spcPts val="675"/>
              </a:spcAft>
            </a:pPr>
            <a:endParaRPr lang="en-US" sz="3000" dirty="0"/>
          </a:p>
          <a:p>
            <a:pPr algn="just">
              <a:spcBef>
                <a:spcPts val="675"/>
              </a:spcBef>
              <a:spcAft>
                <a:spcPts val="675"/>
              </a:spcAft>
            </a:pPr>
            <a:endParaRPr lang="en-US" dirty="0"/>
          </a:p>
          <a:p>
            <a:pPr algn="just">
              <a:spcBef>
                <a:spcPts val="675"/>
              </a:spcBef>
              <a:spcAft>
                <a:spcPts val="675"/>
              </a:spcAft>
            </a:pPr>
            <a:endParaRPr lang="en-US" dirty="0"/>
          </a:p>
          <a:p>
            <a:pPr algn="just"/>
            <a:endParaRPr lang="en-US" dirty="0"/>
          </a:p>
          <a:p>
            <a:pPr algn="just"/>
            <a:endParaRPr lang="en-US" dirty="0"/>
          </a:p>
        </p:txBody>
      </p:sp>
      <p:sp>
        <p:nvSpPr>
          <p:cNvPr id="2" name="Title 1"/>
          <p:cNvSpPr>
            <a:spLocks noGrp="1"/>
          </p:cNvSpPr>
          <p:nvPr>
            <p:ph type="title"/>
          </p:nvPr>
        </p:nvSpPr>
        <p:spPr>
          <a:xfrm>
            <a:off x="659990" y="173463"/>
            <a:ext cx="8407809" cy="453600"/>
          </a:xfrm>
        </p:spPr>
        <p:txBody>
          <a:bodyPr>
            <a:noAutofit/>
          </a:bodyPr>
          <a:lstStyle/>
          <a:p>
            <a:r>
              <a:rPr lang="en-US" sz="2800" dirty="0"/>
              <a:t>II. Introduction to CTA Legislation</a:t>
            </a:r>
          </a:p>
        </p:txBody>
      </p:sp>
      <p:sp>
        <p:nvSpPr>
          <p:cNvPr id="5" name="Slide Number Placeholder 4">
            <a:extLst>
              <a:ext uri="{FF2B5EF4-FFF2-40B4-BE49-F238E27FC236}">
                <a16:creationId xmlns:a16="http://schemas.microsoft.com/office/drawing/2014/main" id="{CEE375AF-EC50-EC0D-00E7-F978B7B6421F}"/>
              </a:ext>
            </a:extLst>
          </p:cNvPr>
          <p:cNvSpPr>
            <a:spLocks noGrp="1"/>
          </p:cNvSpPr>
          <p:nvPr>
            <p:ph type="sldNum" sz="quarter" idx="4294967295"/>
          </p:nvPr>
        </p:nvSpPr>
        <p:spPr>
          <a:xfrm>
            <a:off x="7429500" y="4743450"/>
            <a:ext cx="457200" cy="273844"/>
          </a:xfrm>
        </p:spPr>
        <p:txBody>
          <a:bodyPr/>
          <a:lstStyle/>
          <a:p>
            <a:fld id="{D1F9FA7F-F1C6-4EA6-823F-E2B5B7ED388E}" type="slidenum">
              <a:rPr lang="en-US" smtClean="0"/>
              <a:pPr/>
              <a:t>7</a:t>
            </a:fld>
            <a:endParaRPr lang="en-US" dirty="0"/>
          </a:p>
        </p:txBody>
      </p:sp>
    </p:spTree>
    <p:extLst>
      <p:ext uri="{BB962C8B-B14F-4D97-AF65-F5344CB8AC3E}">
        <p14:creationId xmlns:p14="http://schemas.microsoft.com/office/powerpoint/2010/main" val="417499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412" y="780678"/>
            <a:ext cx="7416824" cy="3582144"/>
          </a:xfrm>
        </p:spPr>
        <p:txBody>
          <a:bodyPr>
            <a:normAutofit fontScale="25000" lnSpcReduction="20000"/>
          </a:bodyPr>
          <a:lstStyle/>
          <a:p>
            <a:pPr algn="just">
              <a:spcBef>
                <a:spcPts val="675"/>
              </a:spcBef>
              <a:spcAft>
                <a:spcPts val="675"/>
              </a:spcAft>
            </a:pPr>
            <a:r>
              <a:rPr lang="en-US" sz="6400" dirty="0"/>
              <a:t>Corporate Transparency Act, 31 USC §5336, was enacted under the Fiscal Year 2021 National Defense Authorization Act, H.R. 6395 ("NDAA") on </a:t>
            </a:r>
            <a:r>
              <a:rPr lang="en-US" sz="6400" b="1" dirty="0"/>
              <a:t>January 1, 2021 </a:t>
            </a:r>
            <a:r>
              <a:rPr lang="en-US" sz="6400" dirty="0"/>
              <a:t>by the Senate, overriding a presidential veto.</a:t>
            </a:r>
          </a:p>
          <a:p>
            <a:pPr algn="just">
              <a:spcBef>
                <a:spcPts val="675"/>
              </a:spcBef>
              <a:spcAft>
                <a:spcPts val="675"/>
              </a:spcAft>
            </a:pPr>
            <a:r>
              <a:rPr lang="en-US" sz="6400" dirty="0"/>
              <a:t>Section 6403 of the CTA</a:t>
            </a:r>
            <a:r>
              <a:rPr lang="en-AU" sz="6400" dirty="0"/>
              <a:t> amends the BSA by adding a new section, </a:t>
            </a:r>
            <a:r>
              <a:rPr lang="en-US" sz="6400" dirty="0"/>
              <a:t>31 USC §5336</a:t>
            </a:r>
            <a:r>
              <a:rPr lang="en-AU" sz="6400" dirty="0"/>
              <a:t>, entitled “Beneficial Ownership Information Reporting Requirements.”</a:t>
            </a:r>
            <a:endParaRPr lang="en-US" sz="6400" dirty="0"/>
          </a:p>
          <a:p>
            <a:pPr algn="just"/>
            <a:r>
              <a:rPr lang="en-US" sz="6400" dirty="0"/>
              <a:t>CTA provides that the requirement for "reporting companies" to submit beneficial owner information takes effect on the effective date of Regulations prescribed by the Secretary of the Treasury.</a:t>
            </a:r>
          </a:p>
          <a:p>
            <a:pPr marL="0" indent="0" algn="just">
              <a:buNone/>
            </a:pPr>
            <a:endParaRPr lang="en-US" sz="6400" dirty="0"/>
          </a:p>
          <a:p>
            <a:pPr algn="just"/>
            <a:r>
              <a:rPr lang="en-US" sz="6400" dirty="0"/>
              <a:t>Regulations were required to be promulgated by January 1, 2022, but may have an effective date thereafter. 31 USC §5336(b)(5).</a:t>
            </a:r>
          </a:p>
          <a:p>
            <a:pPr marL="0" indent="0" algn="just">
              <a:buNone/>
            </a:pPr>
            <a:endParaRPr lang="en-US" sz="6400" dirty="0"/>
          </a:p>
          <a:p>
            <a:pPr algn="just"/>
            <a:r>
              <a:rPr lang="en-US" sz="6400" dirty="0"/>
              <a:t>FinCEN released Proposed Regulations on </a:t>
            </a:r>
            <a:r>
              <a:rPr lang="en-US" sz="6400" b="1" dirty="0"/>
              <a:t>December 7, 2021</a:t>
            </a:r>
            <a:r>
              <a:rPr lang="en-US" sz="6400" dirty="0"/>
              <a:t>, and released Final Regulations on </a:t>
            </a:r>
            <a:r>
              <a:rPr lang="en-US" sz="6400" b="1" dirty="0"/>
              <a:t>September 29, 2022</a:t>
            </a:r>
            <a:r>
              <a:rPr lang="en-US" sz="6400" dirty="0"/>
              <a:t>, found at 31 CFR §1010.380.</a:t>
            </a:r>
          </a:p>
          <a:p>
            <a:pPr marL="0" indent="0" algn="just">
              <a:buNone/>
            </a:pPr>
            <a:endParaRPr lang="en-US" sz="6400" dirty="0"/>
          </a:p>
          <a:p>
            <a:pPr algn="just"/>
            <a:r>
              <a:rPr lang="en-GB" sz="6400" dirty="0"/>
              <a:t>Aligns US more closely with other OECD countries on beneficial ownership reporting requirements for similar entities.</a:t>
            </a:r>
          </a:p>
          <a:p>
            <a:pPr marL="0" indent="0" algn="just">
              <a:buNone/>
            </a:pPr>
            <a:endParaRPr lang="en-US" sz="6400" dirty="0"/>
          </a:p>
          <a:p>
            <a:pPr marL="0" indent="0" algn="just">
              <a:buNone/>
            </a:pPr>
            <a:endParaRPr lang="en-US" dirty="0">
              <a:solidFill>
                <a:schemeClr val="tx2"/>
              </a:solidFill>
            </a:endParaRPr>
          </a:p>
          <a:p>
            <a:pPr algn="just"/>
            <a:endParaRPr lang="en-US" dirty="0">
              <a:solidFill>
                <a:schemeClr val="tx2"/>
              </a:solidFill>
            </a:endParaRPr>
          </a:p>
          <a:p>
            <a:pPr algn="just"/>
            <a:endParaRPr lang="en-US" dirty="0"/>
          </a:p>
          <a:p>
            <a:pPr algn="just"/>
            <a:endParaRPr lang="en-US" dirty="0"/>
          </a:p>
        </p:txBody>
      </p:sp>
      <p:sp>
        <p:nvSpPr>
          <p:cNvPr id="2" name="Title 1"/>
          <p:cNvSpPr>
            <a:spLocks noGrp="1"/>
          </p:cNvSpPr>
          <p:nvPr>
            <p:ph type="title"/>
          </p:nvPr>
        </p:nvSpPr>
        <p:spPr>
          <a:xfrm>
            <a:off x="679412" y="267494"/>
            <a:ext cx="6172200" cy="642938"/>
          </a:xfrm>
        </p:spPr>
        <p:txBody>
          <a:bodyPr>
            <a:normAutofit fontScale="90000"/>
          </a:bodyPr>
          <a:lstStyle/>
          <a:p>
            <a:r>
              <a:rPr lang="en-US" dirty="0"/>
              <a:t>II. Introduction of CTA Legislation</a:t>
            </a:r>
            <a:br>
              <a:rPr lang="en-US" dirty="0"/>
            </a:br>
            <a:endParaRPr lang="en-US" dirty="0"/>
          </a:p>
        </p:txBody>
      </p:sp>
      <p:sp>
        <p:nvSpPr>
          <p:cNvPr id="5" name="Slide Number Placeholder 4">
            <a:extLst>
              <a:ext uri="{FF2B5EF4-FFF2-40B4-BE49-F238E27FC236}">
                <a16:creationId xmlns:a16="http://schemas.microsoft.com/office/drawing/2014/main" id="{16311886-B4AD-2AF1-806C-CB3E18B01868}"/>
              </a:ext>
            </a:extLst>
          </p:cNvPr>
          <p:cNvSpPr>
            <a:spLocks noGrp="1"/>
          </p:cNvSpPr>
          <p:nvPr>
            <p:ph type="sldNum" sz="quarter" idx="4294967295"/>
          </p:nvPr>
        </p:nvSpPr>
        <p:spPr>
          <a:xfrm>
            <a:off x="7429500" y="4749403"/>
            <a:ext cx="457200" cy="273844"/>
          </a:xfrm>
        </p:spPr>
        <p:txBody>
          <a:bodyPr/>
          <a:lstStyle/>
          <a:p>
            <a:fld id="{D1F9FA7F-F1C6-4EA6-823F-E2B5B7ED388E}" type="slidenum">
              <a:rPr lang="en-US" smtClean="0"/>
              <a:pPr/>
              <a:t>8</a:t>
            </a:fld>
            <a:endParaRPr lang="en-US" dirty="0"/>
          </a:p>
        </p:txBody>
      </p:sp>
    </p:spTree>
    <p:extLst>
      <p:ext uri="{BB962C8B-B14F-4D97-AF65-F5344CB8AC3E}">
        <p14:creationId xmlns:p14="http://schemas.microsoft.com/office/powerpoint/2010/main" val="325638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7486650" cy="3657599"/>
          </a:xfrm>
        </p:spPr>
        <p:txBody>
          <a:bodyPr>
            <a:normAutofit/>
          </a:bodyPr>
          <a:lstStyle/>
          <a:p>
            <a:pPr marL="285750" indent="-285750">
              <a:spcBef>
                <a:spcPts val="675"/>
              </a:spcBef>
              <a:buFont typeface="Arial" panose="020B0604020202020204" pitchFamily="34" charset="0"/>
              <a:buChar char="•"/>
            </a:pPr>
            <a:r>
              <a:rPr lang="en-US" sz="1800" dirty="0"/>
              <a:t>Requires "</a:t>
            </a:r>
            <a:r>
              <a:rPr lang="en-US" sz="1800" b="1" dirty="0"/>
              <a:t>Reporting Companies</a:t>
            </a:r>
            <a:r>
              <a:rPr lang="en-US" sz="1800" dirty="0"/>
              <a:t>" to disclose specific information regarding their "</a:t>
            </a:r>
            <a:r>
              <a:rPr lang="en-US" sz="1800" b="1" dirty="0"/>
              <a:t>Beneficial Owners</a:t>
            </a:r>
            <a:r>
              <a:rPr lang="en-US" sz="1800" dirty="0"/>
              <a:t>" </a:t>
            </a:r>
            <a:r>
              <a:rPr lang="en-US" sz="1800"/>
              <a:t>and "</a:t>
            </a:r>
            <a:r>
              <a:rPr lang="en-US" sz="1800" b="1"/>
              <a:t>Company</a:t>
            </a:r>
            <a:r>
              <a:rPr lang="en-US" sz="1800"/>
              <a:t> </a:t>
            </a:r>
            <a:r>
              <a:rPr lang="en-US" sz="1800" b="1" dirty="0"/>
              <a:t>Applicants</a:t>
            </a:r>
            <a:r>
              <a:rPr lang="en-US" sz="1800" dirty="0"/>
              <a:t>" to US Treasury Department's Financial Crimes Enforcement Network ("FinCEN"). 31 USC §5336(b)(1) &amp; (2).</a:t>
            </a:r>
          </a:p>
          <a:p>
            <a:pPr marL="285750" indent="-285750">
              <a:spcBef>
                <a:spcPts val="675"/>
              </a:spcBef>
              <a:buFont typeface="Arial" panose="020B0604020202020204" pitchFamily="34" charset="0"/>
              <a:buChar char="•"/>
            </a:pPr>
            <a:r>
              <a:rPr lang="en-US" sz="1800" dirty="0"/>
              <a:t>Final Regulations also require specific information on the </a:t>
            </a:r>
            <a:r>
              <a:rPr lang="en-US" sz="1800" b="1" dirty="0"/>
              <a:t>Reporting Company </a:t>
            </a:r>
            <a:r>
              <a:rPr lang="en-US" sz="1800" dirty="0"/>
              <a:t>itself to be reported to FinCEN. 31 CFR §1010.380(b)(1) (i).</a:t>
            </a:r>
          </a:p>
          <a:p>
            <a:pPr marL="285750" indent="-285750">
              <a:spcBef>
                <a:spcPts val="675"/>
              </a:spcBef>
              <a:buFont typeface="Arial" panose="020B0604020202020204" pitchFamily="34" charset="0"/>
              <a:buChar char="•"/>
            </a:pPr>
            <a:r>
              <a:rPr lang="en-US" sz="1800" dirty="0"/>
              <a:t>Final Regulations jettison existing “Consumer Due Diligence” (“CDD”) rules for banking institutions with respect to BOI information of customers so as to bring the CDD rules into conformity with the AML Act as a whole, including the CTA, which will be done through future rule making by FinCEN.</a:t>
            </a:r>
          </a:p>
          <a:p>
            <a:pPr>
              <a:spcBef>
                <a:spcPts val="675"/>
              </a:spcBef>
            </a:pPr>
            <a:endParaRPr lang="en-US" dirty="0"/>
          </a:p>
          <a:p>
            <a:pPr>
              <a:spcBef>
                <a:spcPts val="675"/>
              </a:spcBef>
            </a:pPr>
            <a:endParaRPr lang="en-US" dirty="0"/>
          </a:p>
        </p:txBody>
      </p:sp>
      <p:sp>
        <p:nvSpPr>
          <p:cNvPr id="2" name="Title 1"/>
          <p:cNvSpPr>
            <a:spLocks noGrp="1"/>
          </p:cNvSpPr>
          <p:nvPr>
            <p:ph type="title"/>
          </p:nvPr>
        </p:nvSpPr>
        <p:spPr/>
        <p:txBody>
          <a:bodyPr/>
          <a:lstStyle/>
          <a:p>
            <a:r>
              <a:rPr lang="en-US" dirty="0"/>
              <a:t>III. General Requirements</a:t>
            </a:r>
          </a:p>
        </p:txBody>
      </p:sp>
      <p:sp>
        <p:nvSpPr>
          <p:cNvPr id="5" name="Slide Number Placeholder 4">
            <a:extLst>
              <a:ext uri="{FF2B5EF4-FFF2-40B4-BE49-F238E27FC236}">
                <a16:creationId xmlns:a16="http://schemas.microsoft.com/office/drawing/2014/main" id="{388E69B0-89DE-ADB2-20D5-3D6229293385}"/>
              </a:ext>
            </a:extLst>
          </p:cNvPr>
          <p:cNvSpPr>
            <a:spLocks noGrp="1"/>
          </p:cNvSpPr>
          <p:nvPr>
            <p:ph type="sldNum" sz="quarter" idx="4294967295"/>
          </p:nvPr>
        </p:nvSpPr>
        <p:spPr>
          <a:xfrm>
            <a:off x="7486650" y="4743450"/>
            <a:ext cx="457200" cy="273844"/>
          </a:xfrm>
        </p:spPr>
        <p:txBody>
          <a:bodyPr/>
          <a:lstStyle/>
          <a:p>
            <a:fld id="{D1F9FA7F-F1C6-4EA6-823F-E2B5B7ED388E}" type="slidenum">
              <a:rPr lang="en-US" smtClean="0"/>
              <a:pPr/>
              <a:t>9</a:t>
            </a:fld>
            <a:endParaRPr lang="en-US" dirty="0"/>
          </a:p>
        </p:txBody>
      </p:sp>
    </p:spTree>
    <p:extLst>
      <p:ext uri="{BB962C8B-B14F-4D97-AF65-F5344CB8AC3E}">
        <p14:creationId xmlns:p14="http://schemas.microsoft.com/office/powerpoint/2010/main" val="4053531530"/>
      </p:ext>
    </p:extLst>
  </p:cSld>
  <p:clrMapOvr>
    <a:masterClrMapping/>
  </p:clrMapOvr>
</p:sld>
</file>

<file path=ppt/theme/theme1.xml><?xml version="1.0" encoding="utf-8"?>
<a:theme xmlns:a="http://schemas.openxmlformats.org/drawingml/2006/main" name="Theme (Wave-Red)">
  <a:themeElements>
    <a:clrScheme name="Custom 6">
      <a:dk1>
        <a:srgbClr val="FFFFFF"/>
      </a:dk1>
      <a:lt1>
        <a:srgbClr val="5F5F5F"/>
      </a:lt1>
      <a:dk2>
        <a:srgbClr val="000000"/>
      </a:dk2>
      <a:lt2>
        <a:srgbClr val="EE3135"/>
      </a:lt2>
      <a:accent1>
        <a:srgbClr val="AE132A"/>
      </a:accent1>
      <a:accent2>
        <a:srgbClr val="7A0223"/>
      </a:accent2>
      <a:accent3>
        <a:srgbClr val="002856"/>
      </a:accent3>
      <a:accent4>
        <a:srgbClr val="F58220"/>
      </a:accent4>
      <a:accent5>
        <a:srgbClr val="007B66"/>
      </a:accent5>
      <a:accent6>
        <a:srgbClr val="4B0078"/>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M Presentation (Widescreen 16_9).potx" id="{FF7BB7D9-4D13-4494-AB1C-99E94F39E66F}" vid="{96D64B41-7B21-4139-98B1-AAFB0AD612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BM Presentation (Widescreen 16_9)</Template>
  <TotalTime>0</TotalTime>
  <Words>5086</Words>
  <Application>Microsoft Office PowerPoint</Application>
  <PresentationFormat>On-screen Show (16:9)</PresentationFormat>
  <Paragraphs>341</Paragraphs>
  <Slides>36</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Wingdings</vt:lpstr>
      <vt:lpstr>Theme (Wave-Red)</vt:lpstr>
      <vt:lpstr>Headl         Corporate Transparency Act:  Nowhere Left To Run, Nowhere Left to Hide </vt:lpstr>
      <vt:lpstr>Agenda</vt:lpstr>
      <vt:lpstr>CTA One-Page Summary </vt:lpstr>
      <vt:lpstr>I. Motivations </vt:lpstr>
      <vt:lpstr>I. Motivations </vt:lpstr>
      <vt:lpstr>I. Motivations </vt:lpstr>
      <vt:lpstr>II. Introduction to CTA Legislation</vt:lpstr>
      <vt:lpstr>II. Introduction of CTA Legislation </vt:lpstr>
      <vt:lpstr>III. General Requirements</vt:lpstr>
      <vt:lpstr>IV. Reporting Companies</vt:lpstr>
      <vt:lpstr>V. Reporting Companies – 23 Exemptions</vt:lpstr>
      <vt:lpstr>V. Beneficial Owners</vt:lpstr>
      <vt:lpstr>V. Beneficial Owners</vt:lpstr>
      <vt:lpstr>V. Beneficial Owners</vt:lpstr>
      <vt:lpstr>V. Beneficial Owners</vt:lpstr>
      <vt:lpstr>VII. Beneficial Owner Exceptions</vt:lpstr>
      <vt:lpstr>VII. Beneficial Owner Exceptions</vt:lpstr>
      <vt:lpstr>VIII. Company Applicant</vt:lpstr>
      <vt:lpstr>VIII. Company Applicant (cont’d.)</vt:lpstr>
      <vt:lpstr>VII. Information to be Reported</vt:lpstr>
      <vt:lpstr>VIII. Due Dates For Reports </vt:lpstr>
      <vt:lpstr>XI. Penalties</vt:lpstr>
      <vt:lpstr>XIII.  Access to BOI by Institutions and Governments</vt:lpstr>
      <vt:lpstr>XIII.  Access to BOI by Institutions and Governments</vt:lpstr>
      <vt:lpstr>XIII.  Access to BOI by Institutions and Governments</vt:lpstr>
      <vt:lpstr>XIII.  Access to BOI by Institutions and Governments</vt:lpstr>
      <vt:lpstr>Disclosure of CTA Information to Federal Tax Authority</vt:lpstr>
      <vt:lpstr>Use of BOI Obtained Under CTA</vt:lpstr>
      <vt:lpstr>XIII.  Access to BOI by Institutions and Governments</vt:lpstr>
      <vt:lpstr>Maintenance and Disclosure of Information</vt:lpstr>
      <vt:lpstr>Maintenance and Disclosure of Information</vt:lpstr>
      <vt:lpstr>BOI Disclosure Basis to Foreign (Non-US) Recipient</vt:lpstr>
      <vt:lpstr>BOI Disclosure Basis to Foreign (Non-US) Recipient</vt:lpstr>
      <vt:lpstr>Use of BOI Obtained Under CTA</vt:lpstr>
      <vt:lpstr>Violations – Unauthorized disclosure or 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         Corporate Transparency Act:  Nowhere Left To Run, Nowhere Left to Hide </dc:title>
  <dc:creator>Alexis Seubert</dc:creator>
  <cp:lastModifiedBy>Alexis Seubert</cp:lastModifiedBy>
  <cp:revision>1</cp:revision>
  <dcterms:created xsi:type="dcterms:W3CDTF">1900-01-01T06:00:00Z</dcterms:created>
  <dcterms:modified xsi:type="dcterms:W3CDTF">2023-09-18T14:24:41Z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orem_Ipsum_Template_String">
    <vt:lpwstr>Loremipsumlolorsitamet</vt:lpwstr>
  </property>
</Properties>
</file>